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68" r:id="rId3"/>
  </p:sldMasterIdLst>
  <p:notesMasterIdLst>
    <p:notesMasterId r:id="rId53"/>
  </p:notesMasterIdLst>
  <p:sldIdLst>
    <p:sldId id="256" r:id="rId4"/>
    <p:sldId id="257" r:id="rId5"/>
    <p:sldId id="258" r:id="rId6"/>
    <p:sldId id="259" r:id="rId7"/>
    <p:sldId id="2147377362" r:id="rId8"/>
    <p:sldId id="2147377363" r:id="rId9"/>
    <p:sldId id="2147377364" r:id="rId10"/>
    <p:sldId id="3380" r:id="rId11"/>
    <p:sldId id="3369" r:id="rId12"/>
    <p:sldId id="3379" r:id="rId13"/>
    <p:sldId id="3370" r:id="rId14"/>
    <p:sldId id="3371" r:id="rId15"/>
    <p:sldId id="275" r:id="rId16"/>
    <p:sldId id="3372" r:id="rId17"/>
    <p:sldId id="3373" r:id="rId18"/>
    <p:sldId id="3374" r:id="rId19"/>
    <p:sldId id="3378" r:id="rId20"/>
    <p:sldId id="3375" r:id="rId21"/>
    <p:sldId id="3376" r:id="rId22"/>
    <p:sldId id="3377" r:id="rId23"/>
    <p:sldId id="2147377365" r:id="rId24"/>
    <p:sldId id="2147377366" r:id="rId25"/>
    <p:sldId id="260" r:id="rId26"/>
    <p:sldId id="747" r:id="rId27"/>
    <p:sldId id="777" r:id="rId28"/>
    <p:sldId id="778" r:id="rId29"/>
    <p:sldId id="780" r:id="rId30"/>
    <p:sldId id="779" r:id="rId31"/>
    <p:sldId id="776" r:id="rId32"/>
    <p:sldId id="2370" r:id="rId33"/>
    <p:sldId id="2038" r:id="rId34"/>
    <p:sldId id="261" r:id="rId35"/>
    <p:sldId id="262" r:id="rId36"/>
    <p:sldId id="263" r:id="rId37"/>
    <p:sldId id="2147377367" r:id="rId38"/>
    <p:sldId id="333" r:id="rId39"/>
    <p:sldId id="2147377368" r:id="rId40"/>
    <p:sldId id="2147377369" r:id="rId41"/>
    <p:sldId id="3385" r:id="rId42"/>
    <p:sldId id="498" r:id="rId43"/>
    <p:sldId id="519" r:id="rId44"/>
    <p:sldId id="573" r:id="rId45"/>
    <p:sldId id="2711" r:id="rId46"/>
    <p:sldId id="581" r:id="rId47"/>
    <p:sldId id="2147377361" r:id="rId48"/>
    <p:sldId id="2147377351" r:id="rId49"/>
    <p:sldId id="574" r:id="rId50"/>
    <p:sldId id="265" r:id="rId51"/>
    <p:sldId id="266" r:id="rId52"/>
  </p:sldIdLst>
  <p:sldSz cx="18288000" cy="10287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entury Gothic" panose="020B0502020202020204" pitchFamily="34" charset="0"/>
      <p:regular r:id="rId58"/>
      <p:bold r:id="rId59"/>
      <p:italic r:id="rId60"/>
      <p:boldItalic r:id="rId61"/>
    </p:embeddedFont>
    <p:embeddedFont>
      <p:font typeface="Montserrat" panose="020B0604020202020204" charset="0"/>
      <p:regular r:id="rId62"/>
    </p:embeddedFont>
    <p:embeddedFont>
      <p:font typeface="Montserrat Bold" panose="020B0604020202020204" charset="0"/>
      <p:regular r:id="rId63"/>
    </p:embeddedFont>
    <p:embeddedFont>
      <p:font typeface="Montserrat Classic Bold" panose="020B0604020202020204" charset="0"/>
      <p:regular r:id="rId64"/>
    </p:embeddedFont>
    <p:embeddedFont>
      <p:font typeface="Montserrat Italics" panose="020B0604020202020204" charset="0"/>
      <p:regular r:id="rId65"/>
    </p:embeddedFont>
    <p:embeddedFont>
      <p:font typeface="MS PGothic" panose="020B0600070205080204" pitchFamily="34" charset="-128"/>
      <p:regular r:id="rId66"/>
    </p:embeddedFont>
    <p:embeddedFont>
      <p:font typeface="MS PGothic" panose="020B0600070205080204" pitchFamily="34" charset="-128"/>
      <p:regular r:id="rId66"/>
    </p:embeddedFont>
    <p:embeddedFont>
      <p:font typeface="Playlist Script" panose="020B0604020202020204" charset="0"/>
      <p:regular r:id="rId67"/>
    </p:embeddedFont>
    <p:embeddedFont>
      <p:font typeface="Poppins" panose="020B0604020202020204" charset="0"/>
      <p:regular r:id="rId68"/>
    </p:embeddedFont>
    <p:embeddedFont>
      <p:font typeface="Poppins Bold" panose="020B0604020202020204" charset="0"/>
      <p:regular r:id="rId69"/>
    </p:embeddedFont>
    <p:embeddedFont>
      <p:font typeface="Poppins Bold Italics" panose="020B0604020202020204" charset="0"/>
      <p:regular r:id="rId70"/>
    </p:embeddedFont>
    <p:embeddedFont>
      <p:font typeface="Poppins Italics" panose="020B0604020202020204" charset="0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" Type="http://schemas.openxmlformats.org/officeDocument/2006/relationships/slide" Target="slides/slide4.xml"/><Relationship Id="rId71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750" b="1" dirty="0">
                <a:solidFill>
                  <a:srgbClr val="00B050"/>
                </a:solidFill>
              </a:rPr>
              <a:t>Trends in Age-Adjusted</a:t>
            </a:r>
            <a:r>
              <a:rPr lang="en-US" sz="2750" b="1" baseline="0" dirty="0">
                <a:solidFill>
                  <a:srgbClr val="00B050"/>
                </a:solidFill>
              </a:rPr>
              <a:t> CRC Incidence Rates: California, 1988-2019</a:t>
            </a:r>
            <a:endParaRPr lang="en-US" sz="2750" b="1" dirty="0">
              <a:solidFill>
                <a:srgbClr val="00B050"/>
              </a:solidFill>
            </a:endParaRPr>
          </a:p>
        </c:rich>
      </c:tx>
      <c:layout>
        <c:manualLayout>
          <c:xMode val="edge"/>
          <c:yMode val="edge"/>
          <c:x val="0.13688805256627729"/>
          <c:y val="3.60797608632254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786566583543846"/>
          <c:y val="0.15092125984251969"/>
          <c:w val="0.5834779842091522"/>
          <c:h val="0.7577193059200932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 + F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9525">
                <a:solidFill>
                  <a:schemeClr val="bg1"/>
                </a:solidFill>
              </a:ln>
              <a:effectLst/>
            </c:spPr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1988</c:v>
                </c:pt>
                <c:pt idx="5">
                  <c:v>1993</c:v>
                </c:pt>
                <c:pt idx="10">
                  <c:v>1998</c:v>
                </c:pt>
                <c:pt idx="15">
                  <c:v>2003</c:v>
                </c:pt>
                <c:pt idx="20">
                  <c:v>2008</c:v>
                </c:pt>
                <c:pt idx="25">
                  <c:v>2013</c:v>
                </c:pt>
                <c:pt idx="30">
                  <c:v>2019</c:v>
                </c:pt>
              </c:numCache>
            </c:numRef>
          </c:cat>
          <c:val>
            <c:numRef>
              <c:f>Sheet1!$B$2:$B$32</c:f>
              <c:numCache>
                <c:formatCode>General</c:formatCode>
                <c:ptCount val="3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35-489B-B8AD-6DCEAEED9983}"/>
            </c:ext>
          </c:extLst>
        </c:ser>
        <c:ser>
          <c:idx val="1"/>
          <c:order val="1"/>
          <c:tx>
            <c:strRef>
              <c:f>Sheet1!$I$2</c:f>
              <c:strCache>
                <c:ptCount val="1"/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1988</c:v>
                </c:pt>
                <c:pt idx="5">
                  <c:v>1993</c:v>
                </c:pt>
                <c:pt idx="10">
                  <c:v>1998</c:v>
                </c:pt>
                <c:pt idx="15">
                  <c:v>2003</c:v>
                </c:pt>
                <c:pt idx="20">
                  <c:v>2008</c:v>
                </c:pt>
                <c:pt idx="25">
                  <c:v>2013</c:v>
                </c:pt>
                <c:pt idx="30">
                  <c:v>2019</c:v>
                </c:pt>
              </c:numCache>
            </c:numRef>
          </c:cat>
          <c:val>
            <c:numRef>
              <c:f>Sheet1!$C$2:$C$32</c:f>
              <c:numCache>
                <c:formatCode>General</c:formatCode>
                <c:ptCount val="31"/>
                <c:pt idx="0">
                  <c:v>58.2</c:v>
                </c:pt>
                <c:pt idx="1">
                  <c:v>56.3</c:v>
                </c:pt>
                <c:pt idx="2">
                  <c:v>55.7</c:v>
                </c:pt>
                <c:pt idx="3">
                  <c:v>55.6</c:v>
                </c:pt>
                <c:pt idx="4">
                  <c:v>54.1</c:v>
                </c:pt>
                <c:pt idx="5">
                  <c:v>52.9</c:v>
                </c:pt>
                <c:pt idx="6">
                  <c:v>51.5</c:v>
                </c:pt>
                <c:pt idx="7">
                  <c:v>50.3</c:v>
                </c:pt>
                <c:pt idx="8">
                  <c:v>51.5</c:v>
                </c:pt>
                <c:pt idx="9">
                  <c:v>51.6</c:v>
                </c:pt>
                <c:pt idx="10">
                  <c:v>52</c:v>
                </c:pt>
                <c:pt idx="11">
                  <c:v>50.8</c:v>
                </c:pt>
                <c:pt idx="12">
                  <c:v>49.5</c:v>
                </c:pt>
                <c:pt idx="13">
                  <c:v>48.7</c:v>
                </c:pt>
                <c:pt idx="14">
                  <c:v>47.5</c:v>
                </c:pt>
                <c:pt idx="15">
                  <c:v>47.2</c:v>
                </c:pt>
                <c:pt idx="16">
                  <c:v>44.8</c:v>
                </c:pt>
                <c:pt idx="17">
                  <c:v>44.9</c:v>
                </c:pt>
                <c:pt idx="18">
                  <c:v>44.3</c:v>
                </c:pt>
                <c:pt idx="19">
                  <c:v>44.6</c:v>
                </c:pt>
                <c:pt idx="20">
                  <c:v>44.4</c:v>
                </c:pt>
                <c:pt idx="21">
                  <c:v>42.2</c:v>
                </c:pt>
                <c:pt idx="22">
                  <c:v>40.1</c:v>
                </c:pt>
                <c:pt idx="23">
                  <c:v>38.299999999999997</c:v>
                </c:pt>
                <c:pt idx="24">
                  <c:v>37.1</c:v>
                </c:pt>
                <c:pt idx="25">
                  <c:v>35.9</c:v>
                </c:pt>
                <c:pt idx="26">
                  <c:v>36.5</c:v>
                </c:pt>
                <c:pt idx="27">
                  <c:v>35.799999999999997</c:v>
                </c:pt>
                <c:pt idx="28">
                  <c:v>34.9</c:v>
                </c:pt>
                <c:pt idx="29">
                  <c:v>34.4</c:v>
                </c:pt>
                <c:pt idx="30">
                  <c:v>34.299999999999997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35-489B-B8AD-6DCEAEED998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9525">
                <a:solidFill>
                  <a:schemeClr val="bg1"/>
                </a:solidFill>
              </a:ln>
              <a:effectLst/>
            </c:spPr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1988</c:v>
                </c:pt>
                <c:pt idx="5">
                  <c:v>1993</c:v>
                </c:pt>
                <c:pt idx="10">
                  <c:v>1998</c:v>
                </c:pt>
                <c:pt idx="15">
                  <c:v>2003</c:v>
                </c:pt>
                <c:pt idx="20">
                  <c:v>2008</c:v>
                </c:pt>
                <c:pt idx="25">
                  <c:v>2013</c:v>
                </c:pt>
                <c:pt idx="30">
                  <c:v>2019</c:v>
                </c:pt>
              </c:numCache>
            </c:numRef>
          </c:cat>
          <c:val>
            <c:numRef>
              <c:f>Sheet1!$D$2:$D$32</c:f>
              <c:numCache>
                <c:formatCode>General</c:formatCode>
                <c:ptCount val="3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C35-489B-B8AD-6DCEAEED9983}"/>
            </c:ext>
          </c:extLst>
        </c:ser>
        <c:ser>
          <c:idx val="3"/>
          <c:order val="3"/>
          <c:tx>
            <c:strRef>
              <c:f>Sheet1!$I$5</c:f>
              <c:strCache>
                <c:ptCount val="1"/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1988</c:v>
                </c:pt>
                <c:pt idx="5">
                  <c:v>1993</c:v>
                </c:pt>
                <c:pt idx="10">
                  <c:v>1998</c:v>
                </c:pt>
                <c:pt idx="15">
                  <c:v>2003</c:v>
                </c:pt>
                <c:pt idx="20">
                  <c:v>2008</c:v>
                </c:pt>
                <c:pt idx="25">
                  <c:v>2013</c:v>
                </c:pt>
                <c:pt idx="30">
                  <c:v>2019</c:v>
                </c:pt>
              </c:numCache>
            </c:numRef>
          </c:cat>
          <c:val>
            <c:numRef>
              <c:f>Sheet1!$E$2:$E$32</c:f>
              <c:numCache>
                <c:formatCode>General</c:formatCode>
                <c:ptCount val="31"/>
                <c:pt idx="0">
                  <c:v>70.3</c:v>
                </c:pt>
                <c:pt idx="1">
                  <c:v>67</c:v>
                </c:pt>
                <c:pt idx="2">
                  <c:v>67.5</c:v>
                </c:pt>
                <c:pt idx="3">
                  <c:v>67.3</c:v>
                </c:pt>
                <c:pt idx="4">
                  <c:v>65.599999999999994</c:v>
                </c:pt>
                <c:pt idx="5">
                  <c:v>62.4</c:v>
                </c:pt>
                <c:pt idx="6">
                  <c:v>62.7</c:v>
                </c:pt>
                <c:pt idx="7">
                  <c:v>60.7</c:v>
                </c:pt>
                <c:pt idx="8">
                  <c:v>61</c:v>
                </c:pt>
                <c:pt idx="9">
                  <c:v>61.4</c:v>
                </c:pt>
                <c:pt idx="10">
                  <c:v>61.5</c:v>
                </c:pt>
                <c:pt idx="11">
                  <c:v>59.6</c:v>
                </c:pt>
                <c:pt idx="12">
                  <c:v>58.1</c:v>
                </c:pt>
                <c:pt idx="13">
                  <c:v>57.8</c:v>
                </c:pt>
                <c:pt idx="14">
                  <c:v>56</c:v>
                </c:pt>
                <c:pt idx="15">
                  <c:v>55.2</c:v>
                </c:pt>
                <c:pt idx="16">
                  <c:v>52.1</c:v>
                </c:pt>
                <c:pt idx="17">
                  <c:v>51.9</c:v>
                </c:pt>
                <c:pt idx="18">
                  <c:v>51.3</c:v>
                </c:pt>
                <c:pt idx="19">
                  <c:v>51.5</c:v>
                </c:pt>
                <c:pt idx="20">
                  <c:v>51</c:v>
                </c:pt>
                <c:pt idx="21">
                  <c:v>49.1</c:v>
                </c:pt>
                <c:pt idx="22">
                  <c:v>45.9</c:v>
                </c:pt>
                <c:pt idx="23">
                  <c:v>44</c:v>
                </c:pt>
                <c:pt idx="24">
                  <c:v>42.2</c:v>
                </c:pt>
                <c:pt idx="25">
                  <c:v>40.6</c:v>
                </c:pt>
                <c:pt idx="26">
                  <c:v>42.4</c:v>
                </c:pt>
                <c:pt idx="27">
                  <c:v>40.9</c:v>
                </c:pt>
                <c:pt idx="28">
                  <c:v>39</c:v>
                </c:pt>
                <c:pt idx="29">
                  <c:v>38.799999999999997</c:v>
                </c:pt>
                <c:pt idx="30">
                  <c:v>39.200000000000003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C35-489B-B8AD-6DCEAEED998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9525">
                <a:solidFill>
                  <a:schemeClr val="bg1"/>
                </a:solidFill>
              </a:ln>
              <a:effectLst/>
            </c:spPr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1988</c:v>
                </c:pt>
                <c:pt idx="5">
                  <c:v>1993</c:v>
                </c:pt>
                <c:pt idx="10">
                  <c:v>1998</c:v>
                </c:pt>
                <c:pt idx="15">
                  <c:v>2003</c:v>
                </c:pt>
                <c:pt idx="20">
                  <c:v>2008</c:v>
                </c:pt>
                <c:pt idx="25">
                  <c:v>2013</c:v>
                </c:pt>
                <c:pt idx="30">
                  <c:v>2019</c:v>
                </c:pt>
              </c:numCache>
            </c:numRef>
          </c:cat>
          <c:val>
            <c:numRef>
              <c:f>Sheet1!$F$2:$F$32</c:f>
              <c:numCache>
                <c:formatCode>General</c:formatCode>
                <c:ptCount val="3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C35-489B-B8AD-6DCEAEED9983}"/>
            </c:ext>
          </c:extLst>
        </c:ser>
        <c:ser>
          <c:idx val="5"/>
          <c:order val="5"/>
          <c:tx>
            <c:strRef>
              <c:f>Sheet1!$K$7</c:f>
              <c:strCache>
                <c:ptCount val="1"/>
              </c:strCache>
            </c:strRef>
          </c:tx>
          <c:spPr>
            <a:ln w="317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1988</c:v>
                </c:pt>
                <c:pt idx="5">
                  <c:v>1993</c:v>
                </c:pt>
                <c:pt idx="10">
                  <c:v>1998</c:v>
                </c:pt>
                <c:pt idx="15">
                  <c:v>2003</c:v>
                </c:pt>
                <c:pt idx="20">
                  <c:v>2008</c:v>
                </c:pt>
                <c:pt idx="25">
                  <c:v>2013</c:v>
                </c:pt>
                <c:pt idx="30">
                  <c:v>2019</c:v>
                </c:pt>
              </c:numCache>
            </c:numRef>
          </c:cat>
          <c:val>
            <c:numRef>
              <c:f>Sheet1!$G$2:$G$32</c:f>
              <c:numCache>
                <c:formatCode>General</c:formatCode>
                <c:ptCount val="31"/>
                <c:pt idx="0">
                  <c:v>49.6</c:v>
                </c:pt>
                <c:pt idx="1">
                  <c:v>48.9</c:v>
                </c:pt>
                <c:pt idx="2">
                  <c:v>47.4</c:v>
                </c:pt>
                <c:pt idx="3">
                  <c:v>47.1</c:v>
                </c:pt>
                <c:pt idx="4">
                  <c:v>45.8</c:v>
                </c:pt>
                <c:pt idx="5">
                  <c:v>45.8</c:v>
                </c:pt>
                <c:pt idx="6">
                  <c:v>43</c:v>
                </c:pt>
                <c:pt idx="7">
                  <c:v>42.4</c:v>
                </c:pt>
                <c:pt idx="8">
                  <c:v>44.3</c:v>
                </c:pt>
                <c:pt idx="9">
                  <c:v>44.2</c:v>
                </c:pt>
                <c:pt idx="10">
                  <c:v>44.8</c:v>
                </c:pt>
                <c:pt idx="11">
                  <c:v>44.1</c:v>
                </c:pt>
                <c:pt idx="12">
                  <c:v>42.8</c:v>
                </c:pt>
                <c:pt idx="13">
                  <c:v>41.7</c:v>
                </c:pt>
                <c:pt idx="14">
                  <c:v>40.799999999999997</c:v>
                </c:pt>
                <c:pt idx="15">
                  <c:v>40.799999999999997</c:v>
                </c:pt>
                <c:pt idx="16">
                  <c:v>39</c:v>
                </c:pt>
                <c:pt idx="17">
                  <c:v>39.200000000000003</c:v>
                </c:pt>
                <c:pt idx="18">
                  <c:v>38.6</c:v>
                </c:pt>
                <c:pt idx="19">
                  <c:v>38.9</c:v>
                </c:pt>
                <c:pt idx="20">
                  <c:v>38.799999999999997</c:v>
                </c:pt>
                <c:pt idx="21">
                  <c:v>36.5</c:v>
                </c:pt>
                <c:pt idx="22">
                  <c:v>35.299999999999997</c:v>
                </c:pt>
                <c:pt idx="23">
                  <c:v>33.6</c:v>
                </c:pt>
                <c:pt idx="24">
                  <c:v>32.700000000000003</c:v>
                </c:pt>
                <c:pt idx="25">
                  <c:v>31.8</c:v>
                </c:pt>
                <c:pt idx="26">
                  <c:v>31.5</c:v>
                </c:pt>
                <c:pt idx="27">
                  <c:v>31.5</c:v>
                </c:pt>
                <c:pt idx="28">
                  <c:v>31.3</c:v>
                </c:pt>
                <c:pt idx="29">
                  <c:v>30.7</c:v>
                </c:pt>
                <c:pt idx="30">
                  <c:v>30.1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C35-489B-B8AD-6DCEAEED9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6614024"/>
        <c:axId val="836611072"/>
      </c:lineChart>
      <c:catAx>
        <c:axId val="836614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611072"/>
        <c:crosses val="autoZero"/>
        <c:auto val="1"/>
        <c:lblAlgn val="ctr"/>
        <c:lblOffset val="100"/>
        <c:noMultiLvlLbl val="0"/>
      </c:catAx>
      <c:valAx>
        <c:axId val="836611072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Rate per 100,000</a:t>
                </a:r>
              </a:p>
            </c:rich>
          </c:tx>
          <c:layout>
            <c:manualLayout>
              <c:xMode val="edge"/>
              <c:yMode val="edge"/>
              <c:x val="0.12689838639258419"/>
              <c:y val="0.431664625255176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61402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72710611278757"/>
          <c:y val="0.3606872265966754"/>
          <c:w val="0.22148164546273336"/>
          <c:h val="0.348649820834251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600" b="1" dirty="0">
                <a:solidFill>
                  <a:srgbClr val="00B050"/>
                </a:solidFill>
              </a:rPr>
              <a:t>                      Trends in Age-Adjusted</a:t>
            </a:r>
            <a:r>
              <a:rPr lang="en-US" sz="2600" b="1" baseline="0" dirty="0">
                <a:solidFill>
                  <a:srgbClr val="00B050"/>
                </a:solidFill>
              </a:rPr>
              <a:t> CRC Mortality Rates:</a:t>
            </a:r>
          </a:p>
          <a:p>
            <a:pPr>
              <a:defRPr sz="2800" b="1"/>
            </a:pPr>
            <a:r>
              <a:rPr lang="en-US" sz="2600" b="1" baseline="0" dirty="0">
                <a:solidFill>
                  <a:srgbClr val="00B050"/>
                </a:solidFill>
              </a:rPr>
              <a:t>        California, 1988-2019 </a:t>
            </a:r>
            <a:endParaRPr lang="en-US" sz="2600" b="1" dirty="0">
              <a:solidFill>
                <a:srgbClr val="00B050"/>
              </a:solidFill>
            </a:endParaRPr>
          </a:p>
        </c:rich>
      </c:tx>
      <c:layout>
        <c:manualLayout>
          <c:xMode val="edge"/>
          <c:yMode val="edge"/>
          <c:x val="6.5143363478696203E-2"/>
          <c:y val="1.61557852626875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843050799666334"/>
          <c:y val="0.19851023776667093"/>
          <c:w val="0.56795935337861814"/>
          <c:h val="0.6743859079470736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 + F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9525">
                <a:solidFill>
                  <a:schemeClr val="bg1"/>
                </a:solidFill>
              </a:ln>
              <a:effectLst/>
            </c:spPr>
          </c:marker>
          <c:cat>
            <c:numRef>
              <c:f>Sheet1!$A$2:$A$33</c:f>
              <c:numCache>
                <c:formatCode>General</c:formatCode>
                <c:ptCount val="32"/>
                <c:pt idx="0">
                  <c:v>1988</c:v>
                </c:pt>
                <c:pt idx="5">
                  <c:v>1993</c:v>
                </c:pt>
                <c:pt idx="10">
                  <c:v>1998</c:v>
                </c:pt>
                <c:pt idx="15">
                  <c:v>2003</c:v>
                </c:pt>
                <c:pt idx="20">
                  <c:v>2008</c:v>
                </c:pt>
                <c:pt idx="25">
                  <c:v>2013</c:v>
                </c:pt>
                <c:pt idx="31">
                  <c:v>2019</c:v>
                </c:pt>
              </c:numCache>
            </c:numRef>
          </c:cat>
          <c:val>
            <c:numRef>
              <c:f>Sheet1!$B$2:$B$33</c:f>
              <c:numCache>
                <c:formatCode>General</c:formatCode>
                <c:ptCount val="3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35-489B-B8AD-6DCEAEED9983}"/>
            </c:ext>
          </c:extLst>
        </c:ser>
        <c:ser>
          <c:idx val="1"/>
          <c:order val="1"/>
          <c:tx>
            <c:strRef>
              <c:f>Sheet1!$I$2</c:f>
              <c:strCache>
                <c:ptCount val="1"/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Sheet1!$A$2:$A$33</c:f>
              <c:numCache>
                <c:formatCode>General</c:formatCode>
                <c:ptCount val="32"/>
                <c:pt idx="0">
                  <c:v>1988</c:v>
                </c:pt>
                <c:pt idx="5">
                  <c:v>1993</c:v>
                </c:pt>
                <c:pt idx="10">
                  <c:v>1998</c:v>
                </c:pt>
                <c:pt idx="15">
                  <c:v>2003</c:v>
                </c:pt>
                <c:pt idx="20">
                  <c:v>2008</c:v>
                </c:pt>
                <c:pt idx="25">
                  <c:v>2013</c:v>
                </c:pt>
                <c:pt idx="31">
                  <c:v>2019</c:v>
                </c:pt>
              </c:numCache>
            </c:numRef>
          </c:cat>
          <c:val>
            <c:numRef>
              <c:f>Sheet1!$C$2:$C$33</c:f>
              <c:numCache>
                <c:formatCode>General</c:formatCode>
                <c:ptCount val="32"/>
                <c:pt idx="0">
                  <c:v>22.8</c:v>
                </c:pt>
                <c:pt idx="1">
                  <c:v>22.8</c:v>
                </c:pt>
                <c:pt idx="2">
                  <c:v>21.9</c:v>
                </c:pt>
                <c:pt idx="3">
                  <c:v>21.3</c:v>
                </c:pt>
                <c:pt idx="4">
                  <c:v>21</c:v>
                </c:pt>
                <c:pt idx="5">
                  <c:v>20.399999999999999</c:v>
                </c:pt>
                <c:pt idx="6">
                  <c:v>20.6</c:v>
                </c:pt>
                <c:pt idx="7">
                  <c:v>19.600000000000001</c:v>
                </c:pt>
                <c:pt idx="8">
                  <c:v>19.2</c:v>
                </c:pt>
                <c:pt idx="9">
                  <c:v>18.899999999999999</c:v>
                </c:pt>
                <c:pt idx="10">
                  <c:v>18</c:v>
                </c:pt>
                <c:pt idx="11">
                  <c:v>18</c:v>
                </c:pt>
                <c:pt idx="12">
                  <c:v>17.8</c:v>
                </c:pt>
                <c:pt idx="13">
                  <c:v>17.7</c:v>
                </c:pt>
                <c:pt idx="14">
                  <c:v>17.2</c:v>
                </c:pt>
                <c:pt idx="15">
                  <c:v>17.100000000000001</c:v>
                </c:pt>
                <c:pt idx="16">
                  <c:v>16.2</c:v>
                </c:pt>
                <c:pt idx="17">
                  <c:v>15.9</c:v>
                </c:pt>
                <c:pt idx="18">
                  <c:v>15.6</c:v>
                </c:pt>
                <c:pt idx="19">
                  <c:v>15</c:v>
                </c:pt>
                <c:pt idx="20">
                  <c:v>14.7</c:v>
                </c:pt>
                <c:pt idx="21">
                  <c:v>14.5</c:v>
                </c:pt>
                <c:pt idx="22">
                  <c:v>14.1</c:v>
                </c:pt>
                <c:pt idx="23">
                  <c:v>14</c:v>
                </c:pt>
                <c:pt idx="24">
                  <c:v>13.5</c:v>
                </c:pt>
                <c:pt idx="25">
                  <c:v>13.1</c:v>
                </c:pt>
                <c:pt idx="26">
                  <c:v>12.8</c:v>
                </c:pt>
                <c:pt idx="27">
                  <c:v>13</c:v>
                </c:pt>
                <c:pt idx="28">
                  <c:v>12.3</c:v>
                </c:pt>
                <c:pt idx="29">
                  <c:v>12.2</c:v>
                </c:pt>
                <c:pt idx="30">
                  <c:v>12.1</c:v>
                </c:pt>
                <c:pt idx="31">
                  <c:v>11.9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35-489B-B8AD-6DCEAEED998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9525">
                <a:solidFill>
                  <a:schemeClr val="bg1"/>
                </a:solidFill>
              </a:ln>
              <a:effectLst/>
            </c:spPr>
          </c:marker>
          <c:cat>
            <c:numRef>
              <c:f>Sheet1!$A$2:$A$33</c:f>
              <c:numCache>
                <c:formatCode>General</c:formatCode>
                <c:ptCount val="32"/>
                <c:pt idx="0">
                  <c:v>1988</c:v>
                </c:pt>
                <c:pt idx="5">
                  <c:v>1993</c:v>
                </c:pt>
                <c:pt idx="10">
                  <c:v>1998</c:v>
                </c:pt>
                <c:pt idx="15">
                  <c:v>2003</c:v>
                </c:pt>
                <c:pt idx="20">
                  <c:v>2008</c:v>
                </c:pt>
                <c:pt idx="25">
                  <c:v>2013</c:v>
                </c:pt>
                <c:pt idx="31">
                  <c:v>2019</c:v>
                </c:pt>
              </c:numCache>
            </c:numRef>
          </c:cat>
          <c:val>
            <c:numRef>
              <c:f>Sheet1!$D$2:$D$33</c:f>
              <c:numCache>
                <c:formatCode>General</c:formatCode>
                <c:ptCount val="3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C35-489B-B8AD-6DCEAEED9983}"/>
            </c:ext>
          </c:extLst>
        </c:ser>
        <c:ser>
          <c:idx val="3"/>
          <c:order val="3"/>
          <c:tx>
            <c:strRef>
              <c:f>Sheet1!$I$5</c:f>
              <c:strCache>
                <c:ptCount val="1"/>
              </c:strCache>
            </c:strRef>
          </c:tx>
          <c:spPr>
            <a:ln w="31750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Sheet1!$A$2:$A$33</c:f>
              <c:numCache>
                <c:formatCode>General</c:formatCode>
                <c:ptCount val="32"/>
                <c:pt idx="0">
                  <c:v>1988</c:v>
                </c:pt>
                <c:pt idx="5">
                  <c:v>1993</c:v>
                </c:pt>
                <c:pt idx="10">
                  <c:v>1998</c:v>
                </c:pt>
                <c:pt idx="15">
                  <c:v>2003</c:v>
                </c:pt>
                <c:pt idx="20">
                  <c:v>2008</c:v>
                </c:pt>
                <c:pt idx="25">
                  <c:v>2013</c:v>
                </c:pt>
                <c:pt idx="31">
                  <c:v>2019</c:v>
                </c:pt>
              </c:numCache>
            </c:numRef>
          </c:cat>
          <c:val>
            <c:numRef>
              <c:f>Sheet1!$E$2:$E$33</c:f>
              <c:numCache>
                <c:formatCode>General</c:formatCode>
                <c:ptCount val="32"/>
                <c:pt idx="0">
                  <c:v>27.2</c:v>
                </c:pt>
                <c:pt idx="1">
                  <c:v>27.5</c:v>
                </c:pt>
                <c:pt idx="2">
                  <c:v>26.9</c:v>
                </c:pt>
                <c:pt idx="3">
                  <c:v>25.3</c:v>
                </c:pt>
                <c:pt idx="4">
                  <c:v>25.4</c:v>
                </c:pt>
                <c:pt idx="5">
                  <c:v>24.5</c:v>
                </c:pt>
                <c:pt idx="6">
                  <c:v>24.1</c:v>
                </c:pt>
                <c:pt idx="7">
                  <c:v>24.6</c:v>
                </c:pt>
                <c:pt idx="8">
                  <c:v>23.4</c:v>
                </c:pt>
                <c:pt idx="9">
                  <c:v>22.7</c:v>
                </c:pt>
                <c:pt idx="10">
                  <c:v>21.5</c:v>
                </c:pt>
                <c:pt idx="11">
                  <c:v>21.7</c:v>
                </c:pt>
                <c:pt idx="12">
                  <c:v>21.3</c:v>
                </c:pt>
                <c:pt idx="13">
                  <c:v>20.9</c:v>
                </c:pt>
                <c:pt idx="14">
                  <c:v>20.100000000000001</c:v>
                </c:pt>
                <c:pt idx="15">
                  <c:v>20.3</c:v>
                </c:pt>
                <c:pt idx="16">
                  <c:v>19.2</c:v>
                </c:pt>
                <c:pt idx="17">
                  <c:v>19</c:v>
                </c:pt>
                <c:pt idx="18">
                  <c:v>18.3</c:v>
                </c:pt>
                <c:pt idx="19">
                  <c:v>17.899999999999999</c:v>
                </c:pt>
                <c:pt idx="20">
                  <c:v>17.100000000000001</c:v>
                </c:pt>
                <c:pt idx="21">
                  <c:v>17.399999999999999</c:v>
                </c:pt>
                <c:pt idx="22">
                  <c:v>16.8</c:v>
                </c:pt>
                <c:pt idx="23">
                  <c:v>16.5</c:v>
                </c:pt>
                <c:pt idx="24">
                  <c:v>15.9</c:v>
                </c:pt>
                <c:pt idx="25">
                  <c:v>15.2</c:v>
                </c:pt>
                <c:pt idx="26">
                  <c:v>15.4</c:v>
                </c:pt>
                <c:pt idx="27">
                  <c:v>15.1</c:v>
                </c:pt>
                <c:pt idx="28">
                  <c:v>14.2</c:v>
                </c:pt>
                <c:pt idx="29">
                  <c:v>14.1</c:v>
                </c:pt>
                <c:pt idx="30">
                  <c:v>14.5</c:v>
                </c:pt>
                <c:pt idx="31">
                  <c:v>13.7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C35-489B-B8AD-6DCEAEED998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9525">
                <a:solidFill>
                  <a:schemeClr val="bg1"/>
                </a:solidFill>
              </a:ln>
              <a:effectLst/>
            </c:spPr>
          </c:marker>
          <c:cat>
            <c:numRef>
              <c:f>Sheet1!$A$2:$A$33</c:f>
              <c:numCache>
                <c:formatCode>General</c:formatCode>
                <c:ptCount val="32"/>
                <c:pt idx="0">
                  <c:v>1988</c:v>
                </c:pt>
                <c:pt idx="5">
                  <c:v>1993</c:v>
                </c:pt>
                <c:pt idx="10">
                  <c:v>1998</c:v>
                </c:pt>
                <c:pt idx="15">
                  <c:v>2003</c:v>
                </c:pt>
                <c:pt idx="20">
                  <c:v>2008</c:v>
                </c:pt>
                <c:pt idx="25">
                  <c:v>2013</c:v>
                </c:pt>
                <c:pt idx="31">
                  <c:v>2019</c:v>
                </c:pt>
              </c:numCache>
            </c:numRef>
          </c:cat>
          <c:val>
            <c:numRef>
              <c:f>Sheet1!$F$2:$F$33</c:f>
              <c:numCache>
                <c:formatCode>General</c:formatCode>
                <c:ptCount val="3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C35-489B-B8AD-6DCEAEED9983}"/>
            </c:ext>
          </c:extLst>
        </c:ser>
        <c:ser>
          <c:idx val="5"/>
          <c:order val="5"/>
          <c:tx>
            <c:strRef>
              <c:f>Sheet1!$K$7</c:f>
              <c:strCache>
                <c:ptCount val="1"/>
              </c:strCache>
            </c:strRef>
          </c:tx>
          <c:spPr>
            <a:ln w="31750" cap="rnd">
              <a:solidFill>
                <a:srgbClr val="FF99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Sheet1!$A$2:$A$33</c:f>
              <c:numCache>
                <c:formatCode>General</c:formatCode>
                <c:ptCount val="32"/>
                <c:pt idx="0">
                  <c:v>1988</c:v>
                </c:pt>
                <c:pt idx="5">
                  <c:v>1993</c:v>
                </c:pt>
                <c:pt idx="10">
                  <c:v>1998</c:v>
                </c:pt>
                <c:pt idx="15">
                  <c:v>2003</c:v>
                </c:pt>
                <c:pt idx="20">
                  <c:v>2008</c:v>
                </c:pt>
                <c:pt idx="25">
                  <c:v>2013</c:v>
                </c:pt>
                <c:pt idx="31">
                  <c:v>2019</c:v>
                </c:pt>
              </c:numCache>
            </c:numRef>
          </c:cat>
          <c:val>
            <c:numRef>
              <c:f>Sheet1!$G$2:$G$33</c:f>
              <c:numCache>
                <c:formatCode>General</c:formatCode>
                <c:ptCount val="32"/>
                <c:pt idx="0">
                  <c:v>19.8</c:v>
                </c:pt>
                <c:pt idx="1">
                  <c:v>19.600000000000001</c:v>
                </c:pt>
                <c:pt idx="2">
                  <c:v>18.5</c:v>
                </c:pt>
                <c:pt idx="3">
                  <c:v>18.5</c:v>
                </c:pt>
                <c:pt idx="4">
                  <c:v>18</c:v>
                </c:pt>
                <c:pt idx="5">
                  <c:v>17.600000000000001</c:v>
                </c:pt>
                <c:pt idx="6">
                  <c:v>18</c:v>
                </c:pt>
                <c:pt idx="7">
                  <c:v>16</c:v>
                </c:pt>
                <c:pt idx="8">
                  <c:v>16.2</c:v>
                </c:pt>
                <c:pt idx="9">
                  <c:v>16.100000000000001</c:v>
                </c:pt>
                <c:pt idx="10">
                  <c:v>15.3</c:v>
                </c:pt>
                <c:pt idx="11">
                  <c:v>15.4</c:v>
                </c:pt>
                <c:pt idx="12">
                  <c:v>15.4</c:v>
                </c:pt>
                <c:pt idx="13">
                  <c:v>15.2</c:v>
                </c:pt>
                <c:pt idx="14">
                  <c:v>14.8</c:v>
                </c:pt>
                <c:pt idx="15">
                  <c:v>14.6</c:v>
                </c:pt>
                <c:pt idx="16">
                  <c:v>14</c:v>
                </c:pt>
                <c:pt idx="17">
                  <c:v>13.5</c:v>
                </c:pt>
                <c:pt idx="18">
                  <c:v>13.5</c:v>
                </c:pt>
                <c:pt idx="19">
                  <c:v>12.7</c:v>
                </c:pt>
                <c:pt idx="20">
                  <c:v>12.9</c:v>
                </c:pt>
                <c:pt idx="21">
                  <c:v>12.3</c:v>
                </c:pt>
                <c:pt idx="22">
                  <c:v>12</c:v>
                </c:pt>
                <c:pt idx="23">
                  <c:v>12.1</c:v>
                </c:pt>
                <c:pt idx="24">
                  <c:v>11.6</c:v>
                </c:pt>
                <c:pt idx="25">
                  <c:v>11.3</c:v>
                </c:pt>
                <c:pt idx="26">
                  <c:v>10.8</c:v>
                </c:pt>
                <c:pt idx="27">
                  <c:v>11.4</c:v>
                </c:pt>
                <c:pt idx="28">
                  <c:v>10.7</c:v>
                </c:pt>
                <c:pt idx="29">
                  <c:v>10.6</c:v>
                </c:pt>
                <c:pt idx="30">
                  <c:v>10.199999999999999</c:v>
                </c:pt>
                <c:pt idx="31">
                  <c:v>10.3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C35-489B-B8AD-6DCEAEED9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6614024"/>
        <c:axId val="836611072"/>
      </c:lineChart>
      <c:catAx>
        <c:axId val="836614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611072"/>
        <c:crosses val="autoZero"/>
        <c:auto val="1"/>
        <c:lblAlgn val="ctr"/>
        <c:lblOffset val="100"/>
        <c:noMultiLvlLbl val="0"/>
      </c:catAx>
      <c:valAx>
        <c:axId val="836611072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Rate per 100,000</a:t>
                </a:r>
              </a:p>
            </c:rich>
          </c:tx>
          <c:layout>
            <c:manualLayout>
              <c:xMode val="edge"/>
              <c:yMode val="edge"/>
              <c:x val="0.12343468055833268"/>
              <c:y val="0.426779369057552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61402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962371816412291"/>
          <c:y val="0.35479626902307315"/>
          <c:w val="0.20912898051052486"/>
          <c:h val="0.348649820834251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8.2021E-8</cdr:x>
      <cdr:y>0.24242</cdr:y>
    </cdr:from>
    <cdr:to>
      <cdr:x>0.16023</cdr:x>
      <cdr:y>0.80202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9B1BB2D-753B-4775-ABC6-70943C84F6E7}"/>
            </a:ext>
          </a:extLst>
        </cdr:cNvPr>
        <cdr:cNvSpPr txBox="1"/>
      </cdr:nvSpPr>
      <cdr:spPr>
        <a:xfrm xmlns:a="http://schemas.openxmlformats.org/drawingml/2006/main">
          <a:off x="1" y="1662545"/>
          <a:ext cx="1953490" cy="38377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200" dirty="0">
              <a:solidFill>
                <a:schemeClr val="tx1"/>
              </a:solidFill>
            </a:rPr>
            <a:t>Overall Decrease</a:t>
          </a:r>
        </a:p>
        <a:p xmlns:a="http://schemas.openxmlformats.org/drawingml/2006/main">
          <a:endParaRPr lang="en-US" sz="3200" dirty="0">
            <a:solidFill>
              <a:schemeClr val="tx1"/>
            </a:solidFill>
          </a:endParaRPr>
        </a:p>
        <a:p xmlns:a="http://schemas.openxmlformats.org/drawingml/2006/main">
          <a:r>
            <a:rPr lang="en-US" sz="3200" dirty="0">
              <a:solidFill>
                <a:schemeClr val="tx1"/>
              </a:solidFill>
            </a:rPr>
            <a:t>  44 % M</a:t>
          </a:r>
        </a:p>
        <a:p xmlns:a="http://schemas.openxmlformats.org/drawingml/2006/main">
          <a:r>
            <a:rPr lang="en-US" sz="3200" dirty="0">
              <a:solidFill>
                <a:schemeClr val="tx1"/>
              </a:solidFill>
            </a:rPr>
            <a:t>  38 % F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9.22151E-8</cdr:x>
      <cdr:y>0.20973</cdr:y>
    </cdr:from>
    <cdr:to>
      <cdr:x>0.19083</cdr:x>
      <cdr:y>0.9038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9B1BB2D-753B-4775-ABC6-70943C84F6E7}"/>
            </a:ext>
          </a:extLst>
        </cdr:cNvPr>
        <cdr:cNvSpPr txBox="1"/>
      </cdr:nvSpPr>
      <cdr:spPr>
        <a:xfrm xmlns:a="http://schemas.openxmlformats.org/drawingml/2006/main">
          <a:off x="1" y="1356446"/>
          <a:ext cx="2069400" cy="44888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>
              <a:solidFill>
                <a:schemeClr val="tx1"/>
              </a:solidFill>
            </a:rPr>
            <a:t>Overall Decrease</a:t>
          </a:r>
        </a:p>
        <a:p xmlns:a="http://schemas.openxmlformats.org/drawingml/2006/main">
          <a:endParaRPr lang="en-US" sz="2800" dirty="0">
            <a:solidFill>
              <a:schemeClr val="tx1"/>
            </a:solidFill>
          </a:endParaRPr>
        </a:p>
        <a:p xmlns:a="http://schemas.openxmlformats.org/drawingml/2006/main">
          <a:r>
            <a:rPr lang="en-US" sz="2800" dirty="0">
              <a:solidFill>
                <a:schemeClr val="tx1"/>
              </a:solidFill>
            </a:rPr>
            <a:t>50 % M</a:t>
          </a:r>
        </a:p>
        <a:p xmlns:a="http://schemas.openxmlformats.org/drawingml/2006/main">
          <a:r>
            <a:rPr lang="en-US" sz="2800" dirty="0">
              <a:solidFill>
                <a:schemeClr val="tx1"/>
              </a:solidFill>
            </a:rPr>
            <a:t>48 % F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0A7C7-CC98-43A0-B1DE-5D6C4268A761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F704B-ABE8-4F06-AA27-CF2F9C9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04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4575" cy="3446463"/>
          </a:xfrm>
          <a:prstGeom prst="rect">
            <a:avLst/>
          </a:prstGeom>
        </p:spPr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1185120" y="4787640"/>
            <a:ext cx="5407560" cy="6800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Age‐specific colorectal cancer incidence rates, 2015–2019, United States. Incidence rates exclude appendiceal cancer and are age‐adjusted to the 2000 US standard population. Source: Main figure: North American Association of Central Cancer Registries, 2022; Inset: Surveillance, Epidemiology, and End Results Program, 2022. </a:t>
            </a:r>
          </a:p>
          <a:p>
            <a:r>
              <a:rPr lang="en-US" sz="2000" b="0" strike="noStrike" spc="-1">
                <a:latin typeface="Arial"/>
              </a:rPr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 </a:t>
            </a:r>
          </a:p>
        </p:txBody>
      </p:sp>
    </p:spTree>
    <p:extLst>
      <p:ext uri="{BB962C8B-B14F-4D97-AF65-F5344CB8AC3E}">
        <p14:creationId xmlns:p14="http://schemas.microsoft.com/office/powerpoint/2010/main" val="2765071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40BE9FD-1186-4E39-A842-FB05ABC02CE2}" type="slidenum">
              <a:rPr lang="en-US" sz="1400" b="0" strike="noStrike" spc="-1" smtClean="0">
                <a:solidFill>
                  <a:srgbClr val="303D22"/>
                </a:solidFill>
                <a:latin typeface="Arial"/>
              </a:rPr>
              <a:t>8</a:t>
            </a:fld>
            <a:endParaRPr lang="en-US" sz="1400" b="0" strike="noStrike" spc="-1">
              <a:solidFill>
                <a:srgbClr val="303D2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3413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CBE8D-C476-4E65-B8A0-8D8BE9CF711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281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CBE8D-C476-4E65-B8A0-8D8BE9CF711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936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3CBE8D-C476-4E65-B8A0-8D8BE9CF711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075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1:18 – 1:19 pm: Margaret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4548DA-2C6B-43F3-AD42-4E5F5F6772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327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1:19 – 1:20 pm: Margaret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4548DA-2C6B-43F3-AD42-4E5F5F6772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676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6600" b="0" strike="noStrike" spc="-2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14400" y="2406780"/>
            <a:ext cx="16458480" cy="596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800" b="0" strike="noStrike" spc="-2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2361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6600" b="0" strike="noStrike" spc="-2">
                <a:latin typeface="Arial"/>
              </a:rPr>
              <a:t>Click to edit Master title style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14400" y="2406780"/>
            <a:ext cx="16458480" cy="596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800" b="0" strike="noStrike" spc="-2">
                <a:latin typeface="Arial"/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762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382F1B-976F-7345-BA04-22EEBF492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5046F4-DE56-5A4C-8290-2588B30AB9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C99311-3EA5-7B49-AB20-0F0CE7A4CC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2E32C9-286E-6846-A37C-93AEA7E49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508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914400"/>
            <a:ext cx="11887200" cy="1600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0" y="2628902"/>
            <a:ext cx="5791200" cy="6217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10668000" y="2628902"/>
            <a:ext cx="5791200" cy="6217445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C78FE1-9933-4449-BFF4-B16B1BE2FD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BC7E7F-13F3-2741-B849-35F0F3737E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20CC1-1F55-964A-BF0D-88A76183F0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BA4B99-951C-5046-AF53-425618086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72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914986" y="411816"/>
            <a:ext cx="16458047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4238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D3298A-B0B2-2B40-A247-A492FE6176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FAABF0-3936-B643-A617-3FBC75A5BC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8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9"/>
          <p:cNvSpPr>
            <a:spLocks noChangeShapeType="1"/>
          </p:cNvSpPr>
          <p:nvPr/>
        </p:nvSpPr>
        <p:spPr bwMode="auto">
          <a:xfrm>
            <a:off x="914400" y="6505576"/>
            <a:ext cx="16459200" cy="0"/>
          </a:xfrm>
          <a:prstGeom prst="line">
            <a:avLst/>
          </a:prstGeom>
          <a:noFill/>
          <a:ln w="6350" cap="sq" cmpd="sng">
            <a:solidFill>
              <a:schemeClr val="tx1">
                <a:lumMod val="25000"/>
                <a:lumOff val="75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3600" dirty="0">
              <a:ln>
                <a:solidFill>
                  <a:schemeClr val="bg1"/>
                </a:solidFill>
              </a:ln>
              <a:latin typeface="+mn-lt"/>
            </a:endParaRPr>
          </a:p>
        </p:txBody>
      </p:sp>
      <p:pic>
        <p:nvPicPr>
          <p:cNvPr id="5" name="Picture 8" descr="logo-hsci-whi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6965" y="8893989"/>
            <a:ext cx="3889374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100" y="676278"/>
            <a:ext cx="16459200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/>
          <p:nvPr/>
        </p:nvSpPr>
        <p:spPr>
          <a:xfrm>
            <a:off x="0" y="11430"/>
            <a:ext cx="18275020" cy="251460"/>
          </a:xfrm>
          <a:prstGeom prst="rect">
            <a:avLst/>
          </a:prstGeom>
          <a:solidFill>
            <a:schemeClr val="tx2">
              <a:lumMod val="75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011988"/>
            <a:ext cx="16459200" cy="1371868"/>
          </a:xfrm>
        </p:spPr>
        <p:txBody>
          <a:bodyPr/>
          <a:lstStyle>
            <a:lvl1pPr>
              <a:lnSpc>
                <a:spcPct val="100000"/>
              </a:lnSpc>
              <a:defRPr baseline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6708767"/>
            <a:ext cx="16459200" cy="170471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0677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9"/>
          <p:cNvSpPr>
            <a:spLocks noChangeShapeType="1"/>
          </p:cNvSpPr>
          <p:nvPr userDrawn="1"/>
        </p:nvSpPr>
        <p:spPr bwMode="auto">
          <a:xfrm>
            <a:off x="914400" y="2000250"/>
            <a:ext cx="16459200" cy="0"/>
          </a:xfrm>
          <a:prstGeom prst="line">
            <a:avLst/>
          </a:prstGeom>
          <a:noFill/>
          <a:ln w="6350" cap="sq" cmpd="sng">
            <a:solidFill>
              <a:schemeClr val="tx1">
                <a:lumMod val="25000"/>
                <a:lumOff val="75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3600" dirty="0">
              <a:ln>
                <a:solidFill>
                  <a:schemeClr val="bg1"/>
                </a:solidFill>
              </a:ln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4375"/>
            <a:ext cx="16459200" cy="1329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27" y="2337448"/>
            <a:ext cx="16459198" cy="6241896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 sz="4400"/>
            </a:lvl2pPr>
            <a:lvl3pPr>
              <a:buClrTx/>
              <a:defRPr sz="4000"/>
            </a:lvl3pPr>
            <a:lvl4pPr>
              <a:buClrTx/>
              <a:defRPr sz="3600"/>
            </a:lvl4pPr>
            <a:lvl5pPr>
              <a:buClrTx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6785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0399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9"/>
          <p:cNvSpPr>
            <a:spLocks noChangeShapeType="1"/>
          </p:cNvSpPr>
          <p:nvPr userDrawn="1"/>
        </p:nvSpPr>
        <p:spPr bwMode="auto">
          <a:xfrm>
            <a:off x="914400" y="2000250"/>
            <a:ext cx="16459200" cy="0"/>
          </a:xfrm>
          <a:prstGeom prst="line">
            <a:avLst/>
          </a:prstGeom>
          <a:noFill/>
          <a:ln w="6350" cap="sq" cmpd="sng">
            <a:solidFill>
              <a:schemeClr val="tx1">
                <a:lumMod val="25000"/>
                <a:lumOff val="75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3600" dirty="0">
              <a:ln>
                <a:solidFill>
                  <a:schemeClr val="bg1"/>
                </a:solidFill>
              </a:ln>
              <a:latin typeface="+mn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564375"/>
            <a:ext cx="16459200" cy="1329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3125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C75613E-7A58-0440-8217-E5A6761D88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0" y="914400"/>
            <a:ext cx="11887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D28289E-7917-BC4E-8F4E-6ABD41C2F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0" y="2628902"/>
            <a:ext cx="11887200" cy="621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AB993EC-9229-A64A-B159-33C34B17D32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248F428-AE6F-C24D-BE02-2D0791B8113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1EC8B0E-7D6A-0F44-9E0E-9F33ED21D88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9EAF0505-125F-6C4F-9AA2-D5E420CF3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657600" cy="10287000"/>
          </a:xfrm>
          <a:prstGeom prst="rect">
            <a:avLst/>
          </a:prstGeom>
          <a:solidFill>
            <a:srgbClr val="0038A8"/>
          </a:solidFill>
          <a:ln>
            <a:noFill/>
          </a:ln>
        </p:spPr>
        <p:txBody>
          <a:bodyPr wrap="none" anchor="ctr"/>
          <a:lstStyle>
            <a:lvl1pPr eaLnBrk="0" hangingPunct="0">
              <a:defRPr sz="2600">
                <a:solidFill>
                  <a:schemeClr val="bg1"/>
                </a:solidFill>
                <a:latin typeface="KeplerRegular" pitchFamily="2" charset="0"/>
                <a:ea typeface="MS PGothic" pitchFamily="34" charset="-128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KeplerRegular" pitchFamily="2" charset="0"/>
                <a:ea typeface="MS PGothic" pitchFamily="34" charset="-128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KeplerRegular" pitchFamily="2" charset="0"/>
                <a:ea typeface="MS PGothic" pitchFamily="34" charset="-128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KeplerRegular" pitchFamily="2" charset="0"/>
                <a:ea typeface="MS PGothic" pitchFamily="34" charset="-128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KeplerRegular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8A8"/>
              </a:buClr>
              <a:defRPr sz="2600">
                <a:solidFill>
                  <a:schemeClr val="bg1"/>
                </a:solidFill>
                <a:latin typeface="KeplerRegular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8A8"/>
              </a:buClr>
              <a:defRPr sz="2600">
                <a:solidFill>
                  <a:schemeClr val="bg1"/>
                </a:solidFill>
                <a:latin typeface="KeplerRegular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8A8"/>
              </a:buClr>
              <a:defRPr sz="2600">
                <a:solidFill>
                  <a:schemeClr val="bg1"/>
                </a:solidFill>
                <a:latin typeface="KeplerRegular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8A8"/>
              </a:buClr>
              <a:defRPr sz="2600">
                <a:solidFill>
                  <a:schemeClr val="bg1"/>
                </a:solidFill>
                <a:latin typeface="KeplerRegular" pitchFamily="2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38A8"/>
              </a:buClr>
              <a:defRPr/>
            </a:pPr>
            <a:endParaRPr lang="en-US" altLang="en-US" sz="39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8F0061-3860-BB47-9652-6DD9B1370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63" y="914400"/>
            <a:ext cx="3351674" cy="17728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143905-03F5-3A46-B476-46FA97376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53234" y="7876310"/>
            <a:ext cx="2043564" cy="220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8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0038A8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0038A8"/>
          </a:solidFill>
          <a:latin typeface="FrutigerBold" pitchFamily="2" charset="0"/>
          <a:ea typeface="MS PGothic" pitchFamily="34" charset="-128"/>
          <a:cs typeface="Arial" pitchFamily="-107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0038A8"/>
          </a:solidFill>
          <a:latin typeface="FrutigerBold" pitchFamily="2" charset="0"/>
          <a:ea typeface="MS PGothic" pitchFamily="34" charset="-128"/>
          <a:cs typeface="Arial" pitchFamily="-107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0038A8"/>
          </a:solidFill>
          <a:latin typeface="FrutigerBold" pitchFamily="2" charset="0"/>
          <a:ea typeface="MS PGothic" pitchFamily="34" charset="-128"/>
          <a:cs typeface="Arial" pitchFamily="-107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0038A8"/>
          </a:solidFill>
          <a:latin typeface="FrutigerBold" pitchFamily="2" charset="0"/>
          <a:ea typeface="MS PGothic" pitchFamily="34" charset="-128"/>
          <a:cs typeface="Arial" pitchFamily="-107" charset="0"/>
        </a:defRPr>
      </a:lvl5pPr>
      <a:lvl6pPr marL="6858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0038A8"/>
          </a:solidFill>
          <a:latin typeface="FrutigerBold" pitchFamily="2" charset="0"/>
          <a:ea typeface="Arial" pitchFamily="-107" charset="0"/>
          <a:cs typeface="Arial" pitchFamily="-107" charset="0"/>
        </a:defRPr>
      </a:lvl6pPr>
      <a:lvl7pPr marL="13716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0038A8"/>
          </a:solidFill>
          <a:latin typeface="FrutigerBold" pitchFamily="2" charset="0"/>
          <a:ea typeface="Arial" pitchFamily="-107" charset="0"/>
          <a:cs typeface="Arial" pitchFamily="-107" charset="0"/>
        </a:defRPr>
      </a:lvl7pPr>
      <a:lvl8pPr marL="20574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0038A8"/>
          </a:solidFill>
          <a:latin typeface="FrutigerBold" pitchFamily="2" charset="0"/>
          <a:ea typeface="Arial" pitchFamily="-107" charset="0"/>
          <a:cs typeface="Arial" pitchFamily="-107" charset="0"/>
        </a:defRPr>
      </a:lvl8pPr>
      <a:lvl9pPr marL="27432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0038A8"/>
          </a:solidFill>
          <a:latin typeface="FrutigerBold" pitchFamily="2" charset="0"/>
          <a:ea typeface="Arial" pitchFamily="-107" charset="0"/>
          <a:cs typeface="Arial" pitchFamily="-107" charset="0"/>
        </a:defRPr>
      </a:lvl9pPr>
    </p:titleStyle>
    <p:bodyStyle>
      <a:lvl1pPr marL="514350" indent="-514350" algn="l" rtl="0" eaLnBrk="1" fontAlgn="base" hangingPunct="1">
        <a:spcBef>
          <a:spcPct val="20000"/>
        </a:spcBef>
        <a:spcAft>
          <a:spcPct val="0"/>
        </a:spcAft>
        <a:buClr>
          <a:srgbClr val="0038A8"/>
        </a:buClr>
        <a:buChar char="•"/>
        <a:defRPr sz="4200">
          <a:solidFill>
            <a:srgbClr val="4D4D4D"/>
          </a:solidFill>
          <a:latin typeface="+mn-lt"/>
          <a:ea typeface="MS PGothic" pitchFamily="34" charset="-128"/>
          <a:cs typeface="+mn-cs"/>
        </a:defRPr>
      </a:lvl1pPr>
      <a:lvl2pPr marL="1114425" indent="-428625" algn="l" rtl="0" eaLnBrk="1" fontAlgn="base" hangingPunct="1">
        <a:spcBef>
          <a:spcPct val="20000"/>
        </a:spcBef>
        <a:spcAft>
          <a:spcPct val="0"/>
        </a:spcAft>
        <a:buChar char="–"/>
        <a:defRPr sz="4200">
          <a:solidFill>
            <a:srgbClr val="4D4D4D"/>
          </a:solidFill>
          <a:latin typeface="+mn-lt"/>
          <a:ea typeface="+mn-ea"/>
          <a:cs typeface="+mn-cs"/>
        </a:defRPr>
      </a:lvl2pPr>
      <a:lvl3pPr marL="1714500" indent="-342900" algn="l" rtl="0" eaLnBrk="1" fontAlgn="base" hangingPunct="1">
        <a:spcBef>
          <a:spcPct val="20000"/>
        </a:spcBef>
        <a:spcAft>
          <a:spcPct val="0"/>
        </a:spcAft>
        <a:buClr>
          <a:srgbClr val="0038A8"/>
        </a:buClr>
        <a:buChar char="•"/>
        <a:defRPr sz="3600">
          <a:solidFill>
            <a:srgbClr val="4D4D4D"/>
          </a:solidFill>
          <a:latin typeface="+mn-lt"/>
          <a:ea typeface="+mn-ea"/>
          <a:cs typeface="+mn-cs"/>
        </a:defRPr>
      </a:lvl3pPr>
      <a:lvl4pPr marL="2400300" indent="-342900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rgbClr val="4D4D4D"/>
          </a:solidFill>
          <a:latin typeface="+mn-lt"/>
          <a:ea typeface="+mn-ea"/>
          <a:cs typeface="+mn-cs"/>
        </a:defRPr>
      </a:lvl4pPr>
      <a:lvl5pPr marL="3086100" indent="-342900" algn="l" rtl="0" eaLnBrk="1" fontAlgn="base" hangingPunct="1">
        <a:spcBef>
          <a:spcPct val="20000"/>
        </a:spcBef>
        <a:spcAft>
          <a:spcPct val="0"/>
        </a:spcAft>
        <a:buClr>
          <a:srgbClr val="0038A8"/>
        </a:buClr>
        <a:buFont typeface="Arial" panose="020B0604020202020204" pitchFamily="34" charset="0"/>
        <a:buChar char="»"/>
        <a:defRPr sz="3000">
          <a:solidFill>
            <a:srgbClr val="4D4D4D"/>
          </a:solidFill>
          <a:latin typeface="+mn-lt"/>
          <a:ea typeface="+mn-ea"/>
          <a:cs typeface="+mn-cs"/>
        </a:defRPr>
      </a:lvl5pPr>
      <a:lvl6pPr marL="3771900" indent="-342900" algn="l" rtl="0" eaLnBrk="1" fontAlgn="base" hangingPunct="1">
        <a:spcBef>
          <a:spcPct val="20000"/>
        </a:spcBef>
        <a:spcAft>
          <a:spcPct val="0"/>
        </a:spcAft>
        <a:buClr>
          <a:srgbClr val="0038A8"/>
        </a:buClr>
        <a:buFont typeface="Arial" pitchFamily="-107" charset="0"/>
        <a:buChar char="»"/>
        <a:defRPr sz="3000">
          <a:solidFill>
            <a:srgbClr val="4D4D4D"/>
          </a:solidFill>
          <a:latin typeface="+mn-lt"/>
          <a:ea typeface="+mn-ea"/>
          <a:cs typeface="+mn-cs"/>
        </a:defRPr>
      </a:lvl6pPr>
      <a:lvl7pPr marL="4457700" indent="-342900" algn="l" rtl="0" eaLnBrk="1" fontAlgn="base" hangingPunct="1">
        <a:spcBef>
          <a:spcPct val="20000"/>
        </a:spcBef>
        <a:spcAft>
          <a:spcPct val="0"/>
        </a:spcAft>
        <a:buClr>
          <a:srgbClr val="0038A8"/>
        </a:buClr>
        <a:buFont typeface="Arial" pitchFamily="-107" charset="0"/>
        <a:buChar char="»"/>
        <a:defRPr sz="3000">
          <a:solidFill>
            <a:srgbClr val="4D4D4D"/>
          </a:solidFill>
          <a:latin typeface="+mn-lt"/>
          <a:ea typeface="+mn-ea"/>
          <a:cs typeface="+mn-cs"/>
        </a:defRPr>
      </a:lvl7pPr>
      <a:lvl8pPr marL="5143500" indent="-342900" algn="l" rtl="0" eaLnBrk="1" fontAlgn="base" hangingPunct="1">
        <a:spcBef>
          <a:spcPct val="20000"/>
        </a:spcBef>
        <a:spcAft>
          <a:spcPct val="0"/>
        </a:spcAft>
        <a:buClr>
          <a:srgbClr val="0038A8"/>
        </a:buClr>
        <a:buFont typeface="Arial" pitchFamily="-107" charset="0"/>
        <a:buChar char="»"/>
        <a:defRPr sz="3000">
          <a:solidFill>
            <a:srgbClr val="4D4D4D"/>
          </a:solidFill>
          <a:latin typeface="+mn-lt"/>
          <a:ea typeface="+mn-ea"/>
          <a:cs typeface="+mn-cs"/>
        </a:defRPr>
      </a:lvl8pPr>
      <a:lvl9pPr marL="5829300" indent="-342900" algn="l" rtl="0" eaLnBrk="1" fontAlgn="base" hangingPunct="1">
        <a:spcBef>
          <a:spcPct val="20000"/>
        </a:spcBef>
        <a:spcAft>
          <a:spcPct val="0"/>
        </a:spcAft>
        <a:buClr>
          <a:srgbClr val="0038A8"/>
        </a:buClr>
        <a:buFont typeface="Arial" pitchFamily="-107" charset="0"/>
        <a:buChar char="»"/>
        <a:defRPr sz="3000">
          <a:solidFill>
            <a:srgbClr val="4D4D4D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564356"/>
            <a:ext cx="16459200" cy="132397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the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300291"/>
            <a:ext cx="164592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14400" y="8979715"/>
            <a:ext cx="12030076" cy="82153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 sz="2400" dirty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980" y="10133408"/>
            <a:ext cx="18275020" cy="153592"/>
          </a:xfrm>
          <a:prstGeom prst="rect">
            <a:avLst/>
          </a:prstGeom>
          <a:solidFill>
            <a:schemeClr val="tx2">
              <a:lumMod val="75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aseline="-25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075070"/>
            <a:ext cx="18288000" cy="0"/>
          </a:xfrm>
          <a:prstGeom prst="line">
            <a:avLst/>
          </a:prstGeom>
          <a:ln w="24130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46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ransition spd="med">
    <p:fade/>
  </p:transition>
  <p:txStyles>
    <p:titleStyle>
      <a:lvl1pPr algn="l" defTabSz="914400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5600" kern="1200">
          <a:solidFill>
            <a:srgbClr val="FFFF00"/>
          </a:solidFill>
          <a:latin typeface="+mj-lt"/>
          <a:ea typeface="+mj-ea"/>
          <a:cs typeface="+mj-cs"/>
        </a:defRPr>
      </a:lvl1pPr>
      <a:lvl2pPr algn="l" defTabSz="914400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5600">
          <a:solidFill>
            <a:schemeClr val="bg1"/>
          </a:solidFill>
          <a:latin typeface="Arial" charset="0"/>
        </a:defRPr>
      </a:lvl2pPr>
      <a:lvl3pPr algn="l" defTabSz="914400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5600">
          <a:solidFill>
            <a:schemeClr val="bg1"/>
          </a:solidFill>
          <a:latin typeface="Arial" charset="0"/>
        </a:defRPr>
      </a:lvl3pPr>
      <a:lvl4pPr algn="l" defTabSz="914400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5600">
          <a:solidFill>
            <a:schemeClr val="bg1"/>
          </a:solidFill>
          <a:latin typeface="Arial" charset="0"/>
        </a:defRPr>
      </a:lvl4pPr>
      <a:lvl5pPr algn="l" defTabSz="914400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5600">
          <a:solidFill>
            <a:schemeClr val="bg1"/>
          </a:solidFill>
          <a:latin typeface="Arial" charset="0"/>
        </a:defRPr>
      </a:lvl5pPr>
      <a:lvl6pPr marL="914400" algn="l" defTabSz="914400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5600">
          <a:solidFill>
            <a:schemeClr val="bg1"/>
          </a:solidFill>
          <a:latin typeface="Arial" charset="0"/>
        </a:defRPr>
      </a:lvl6pPr>
      <a:lvl7pPr marL="1828800" algn="l" defTabSz="914400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5600">
          <a:solidFill>
            <a:schemeClr val="bg1"/>
          </a:solidFill>
          <a:latin typeface="Arial" charset="0"/>
        </a:defRPr>
      </a:lvl7pPr>
      <a:lvl8pPr marL="2743200" algn="l" defTabSz="914400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5600">
          <a:solidFill>
            <a:schemeClr val="bg1"/>
          </a:solidFill>
          <a:latin typeface="Arial" charset="0"/>
        </a:defRPr>
      </a:lvl8pPr>
      <a:lvl9pPr marL="3657600" algn="l" defTabSz="914400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5600">
          <a:solidFill>
            <a:schemeClr val="bg1"/>
          </a:solidFill>
          <a:latin typeface="Arial" charset="0"/>
        </a:defRPr>
      </a:lvl9pPr>
    </p:titleStyle>
    <p:bodyStyle>
      <a:lvl1pPr marL="685800" indent="-685800" algn="l" defTabSz="9144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rgbClr val="FFFFFF"/>
          </a:solidFill>
          <a:latin typeface="+mn-lt"/>
          <a:ea typeface="+mn-ea"/>
          <a:cs typeface="+mn-cs"/>
        </a:defRPr>
      </a:lvl1pPr>
      <a:lvl2pPr marL="1485900" indent="-571500" algn="l" defTabSz="9144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400" b="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0" indent="-457200" algn="l" defTabSz="9144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000" kern="1200">
          <a:solidFill>
            <a:srgbClr val="FFFFFF"/>
          </a:solidFill>
          <a:latin typeface="+mn-lt"/>
          <a:ea typeface="+mn-ea"/>
          <a:cs typeface="+mn-cs"/>
        </a:defRPr>
      </a:lvl3pPr>
      <a:lvl4pPr marL="3200400" indent="-457200" algn="l" defTabSz="9144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FFFFFF"/>
          </a:solidFill>
          <a:latin typeface="+mn-lt"/>
          <a:ea typeface="+mn-ea"/>
          <a:cs typeface="+mn-cs"/>
        </a:defRPr>
      </a:lvl4pPr>
      <a:lvl5pPr marL="4114800" indent="-457200" algn="l" defTabSz="9144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ecancerprofiles.cancer.gov/index.html" TargetMode="External"/><Relationship Id="rId2" Type="http://schemas.openxmlformats.org/officeDocument/2006/relationships/hyperlink" Target="https://explorer.ccrcal.org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hrsa.gov/tools/data-reporting/program-data" TargetMode="External"/><Relationship Id="rId2" Type="http://schemas.openxmlformats.org/officeDocument/2006/relationships/hyperlink" Target="https://www.opa.ca.gov/reportcards/Pages/default.aspx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s1gupta@health.ucsd.ed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53/j.gastro.2021.12.253" TargetMode="Externa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cdoconline.ne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CDOConline.net__;!!AvL6XA!zP9_GsZcGvl8wqycntbj4PA_XMN3RuUw4JZxrVw4XPMtEDPs3wya3l0yoyxDlJ9rjj5AH2Vrb1Z4uKzXHESavrx4H82zHoMM$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hyperlink" Target="https://urldefense.com/v3/__http:/www.cacoloncancer.org__;!!AvL6XA!zP9_GsZcGvl8wqycntbj4PA_XMN3RuUw4JZxrVw4XPMtEDPs3wya3l0yoyxDlJ9rjj5AH2Vrb1Z4uKzXHESavrx4H0vtxbdp$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svg"/><Relationship Id="rId7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47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53117" y="0"/>
            <a:ext cx="10934883" cy="10287000"/>
            <a:chOff x="0" y="0"/>
            <a:chExt cx="1457984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7710" r="6050"/>
            <a:stretch>
              <a:fillRect/>
            </a:stretch>
          </p:blipFill>
          <p:spPr>
            <a:xfrm>
              <a:off x="0" y="0"/>
              <a:ext cx="14579844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5400000">
            <a:off x="1270009" y="-241309"/>
            <a:ext cx="9258300" cy="11798318"/>
            <a:chOff x="0" y="0"/>
            <a:chExt cx="3130550" cy="39894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C305E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625705" y="-625705"/>
            <a:ext cx="10287000" cy="11538409"/>
            <a:chOff x="0" y="0"/>
            <a:chExt cx="3130550" cy="35113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5251799" y="2209691"/>
            <a:ext cx="1034809" cy="11538409"/>
            <a:chOff x="0" y="0"/>
            <a:chExt cx="3130550" cy="356468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35646875"/>
            </a:xfrm>
            <a:custGeom>
              <a:avLst/>
              <a:gdLst/>
              <a:ahLst/>
              <a:cxnLst/>
              <a:rect l="l" t="t" r="r" b="b"/>
              <a:pathLst>
                <a:path w="3130550" h="35646875">
                  <a:moveTo>
                    <a:pt x="0" y="1123950"/>
                  </a:moveTo>
                  <a:lnTo>
                    <a:pt x="0" y="35646875"/>
                  </a:lnTo>
                  <a:lnTo>
                    <a:pt x="3130550" y="35646875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C305E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47625" y="8785015"/>
            <a:ext cx="1642394" cy="870371"/>
          </a:xfrm>
          <a:custGeom>
            <a:avLst/>
            <a:gdLst/>
            <a:ahLst/>
            <a:cxnLst/>
            <a:rect l="l" t="t" r="r" b="b"/>
            <a:pathLst>
              <a:path w="1642394" h="870371">
                <a:moveTo>
                  <a:pt x="0" y="0"/>
                </a:moveTo>
                <a:lnTo>
                  <a:pt x="1642394" y="0"/>
                </a:lnTo>
                <a:lnTo>
                  <a:pt x="1642394" y="870370"/>
                </a:lnTo>
                <a:lnTo>
                  <a:pt x="0" y="870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69160" y="8863130"/>
            <a:ext cx="1592449" cy="714140"/>
          </a:xfrm>
          <a:custGeom>
            <a:avLst/>
            <a:gdLst/>
            <a:ahLst/>
            <a:cxnLst/>
            <a:rect l="l" t="t" r="r" b="b"/>
            <a:pathLst>
              <a:path w="1592449" h="714140">
                <a:moveTo>
                  <a:pt x="0" y="0"/>
                </a:moveTo>
                <a:lnTo>
                  <a:pt x="1592449" y="0"/>
                </a:lnTo>
                <a:lnTo>
                  <a:pt x="1592449" y="714140"/>
                </a:lnTo>
                <a:lnTo>
                  <a:pt x="0" y="714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18723" y="8785015"/>
            <a:ext cx="2250622" cy="714140"/>
          </a:xfrm>
          <a:custGeom>
            <a:avLst/>
            <a:gdLst/>
            <a:ahLst/>
            <a:cxnLst/>
            <a:rect l="l" t="t" r="r" b="b"/>
            <a:pathLst>
              <a:path w="2250622" h="714140">
                <a:moveTo>
                  <a:pt x="0" y="0"/>
                </a:moveTo>
                <a:lnTo>
                  <a:pt x="2250622" y="0"/>
                </a:lnTo>
                <a:lnTo>
                  <a:pt x="2250622" y="714139"/>
                </a:lnTo>
                <a:lnTo>
                  <a:pt x="0" y="714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292295" y="9142084"/>
            <a:ext cx="2718650" cy="342015"/>
          </a:xfrm>
          <a:custGeom>
            <a:avLst/>
            <a:gdLst/>
            <a:ahLst/>
            <a:cxnLst/>
            <a:rect l="l" t="t" r="r" b="b"/>
            <a:pathLst>
              <a:path w="2718650" h="342015">
                <a:moveTo>
                  <a:pt x="0" y="0"/>
                </a:moveTo>
                <a:lnTo>
                  <a:pt x="2718650" y="0"/>
                </a:lnTo>
                <a:lnTo>
                  <a:pt x="2718650" y="342015"/>
                </a:lnTo>
                <a:lnTo>
                  <a:pt x="0" y="342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63" b="-5406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769345" y="8793457"/>
            <a:ext cx="2440612" cy="853485"/>
          </a:xfrm>
          <a:custGeom>
            <a:avLst/>
            <a:gdLst/>
            <a:ahLst/>
            <a:cxnLst/>
            <a:rect l="l" t="t" r="r" b="b"/>
            <a:pathLst>
              <a:path w="2440612" h="853485">
                <a:moveTo>
                  <a:pt x="0" y="0"/>
                </a:moveTo>
                <a:lnTo>
                  <a:pt x="2440612" y="0"/>
                </a:lnTo>
                <a:lnTo>
                  <a:pt x="2440612" y="853486"/>
                </a:lnTo>
                <a:lnTo>
                  <a:pt x="0" y="8534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891" r="-5012"/>
            </a:stretch>
          </a:blipFill>
        </p:spPr>
      </p:sp>
      <p:sp>
        <p:nvSpPr>
          <p:cNvPr id="15" name="Freeform 15"/>
          <p:cNvSpPr/>
          <p:nvPr/>
        </p:nvSpPr>
        <p:spPr>
          <a:xfrm rot="193621">
            <a:off x="489398" y="6646404"/>
            <a:ext cx="8946367" cy="455451"/>
          </a:xfrm>
          <a:custGeom>
            <a:avLst/>
            <a:gdLst/>
            <a:ahLst/>
            <a:cxnLst/>
            <a:rect l="l" t="t" r="r" b="b"/>
            <a:pathLst>
              <a:path w="8946367" h="455451">
                <a:moveTo>
                  <a:pt x="0" y="0"/>
                </a:moveTo>
                <a:lnTo>
                  <a:pt x="8946367" y="0"/>
                </a:lnTo>
                <a:lnTo>
                  <a:pt x="8946367" y="455451"/>
                </a:lnTo>
                <a:lnTo>
                  <a:pt x="0" y="455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45054" y="418180"/>
            <a:ext cx="9106566" cy="122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57"/>
              </a:lnSpc>
            </a:pPr>
            <a:r>
              <a:rPr lang="en-US" sz="5813" dirty="0">
                <a:solidFill>
                  <a:srgbClr val="000000"/>
                </a:solidFill>
                <a:latin typeface="Poppins"/>
              </a:rPr>
              <a:t>10th Annual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5677" y="7658100"/>
            <a:ext cx="763132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FFFFFF"/>
                </a:solidFill>
                <a:latin typeface="Montserrat"/>
              </a:rPr>
              <a:t>Tuesday, February 27th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4036" y="1680270"/>
            <a:ext cx="1151804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11"/>
              </a:lnSpc>
            </a:pPr>
            <a:r>
              <a:rPr lang="en-US" sz="8000" dirty="0">
                <a:solidFill>
                  <a:srgbClr val="000000"/>
                </a:solidFill>
                <a:latin typeface="Poppins Bold"/>
              </a:rPr>
              <a:t>SD Colorectal </a:t>
            </a:r>
          </a:p>
          <a:p>
            <a:pPr>
              <a:lnSpc>
                <a:spcPts val="9211"/>
              </a:lnSpc>
            </a:pPr>
            <a:r>
              <a:rPr lang="en-US" sz="8000" dirty="0">
                <a:solidFill>
                  <a:srgbClr val="000000"/>
                </a:solidFill>
                <a:latin typeface="Poppins Bold"/>
              </a:rPr>
              <a:t>Cancer </a:t>
            </a:r>
          </a:p>
          <a:p>
            <a:pPr>
              <a:lnSpc>
                <a:spcPts val="9211"/>
              </a:lnSpc>
            </a:pPr>
            <a:r>
              <a:rPr lang="en-US" sz="8000" dirty="0">
                <a:solidFill>
                  <a:srgbClr val="000000"/>
                </a:solidFill>
                <a:latin typeface="Poppins Bold"/>
              </a:rPr>
              <a:t>Roundtable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9398" y="5490099"/>
            <a:ext cx="9657392" cy="1177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54"/>
              </a:lnSpc>
            </a:pPr>
            <a:r>
              <a:rPr lang="en-US" sz="4354" dirty="0">
                <a:solidFill>
                  <a:srgbClr val="000000"/>
                </a:solidFill>
                <a:latin typeface="Poppins Italics"/>
              </a:rPr>
              <a:t>10 YEARS OF PROGRESS IN COLORECTAL CANCER SCREENING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C6EDD-2C65-4A4C-A996-D87871685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9FF165-BDDE-9844-BCCB-DAAAF4F39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876" y="181536"/>
            <a:ext cx="17891312" cy="10105464"/>
          </a:xfrm>
        </p:spPr>
      </p:pic>
    </p:spTree>
    <p:extLst>
      <p:ext uri="{BB962C8B-B14F-4D97-AF65-F5344CB8AC3E}">
        <p14:creationId xmlns:p14="http://schemas.microsoft.com/office/powerpoint/2010/main" val="3641448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FA5290-C9A7-4123-9CED-ADAA05B71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287" y="182883"/>
            <a:ext cx="15730713" cy="16534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</a:rPr>
              <a:t>Overall Percent Change in CRC Incidence: </a:t>
            </a:r>
            <a:br>
              <a:rPr lang="en-US" sz="5400" b="1" dirty="0">
                <a:solidFill>
                  <a:srgbClr val="00B050"/>
                </a:solidFill>
              </a:rPr>
            </a:br>
            <a:r>
              <a:rPr lang="en-US" sz="5400" b="1" dirty="0">
                <a:solidFill>
                  <a:srgbClr val="00B050"/>
                </a:solidFill>
              </a:rPr>
              <a:t>California, 1988 - 2019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265764-915E-461B-9087-830879169661}"/>
              </a:ext>
            </a:extLst>
          </p:cNvPr>
          <p:cNvSpPr/>
          <p:nvPr/>
        </p:nvSpPr>
        <p:spPr>
          <a:xfrm>
            <a:off x="11115675" y="8329613"/>
            <a:ext cx="1343025" cy="585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0EF3F453-528A-4395-A711-02575529742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668287" y="2036175"/>
          <a:ext cx="15730712" cy="70790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7203861">
                  <a:extLst>
                    <a:ext uri="{9D8B030D-6E8A-4147-A177-3AD203B41FA5}">
                      <a16:colId xmlns:a16="http://schemas.microsoft.com/office/drawing/2014/main" val="2445931335"/>
                    </a:ext>
                  </a:extLst>
                </a:gridCol>
                <a:gridCol w="2106593">
                  <a:extLst>
                    <a:ext uri="{9D8B030D-6E8A-4147-A177-3AD203B41FA5}">
                      <a16:colId xmlns:a16="http://schemas.microsoft.com/office/drawing/2014/main" val="2498488361"/>
                    </a:ext>
                  </a:extLst>
                </a:gridCol>
                <a:gridCol w="2140086">
                  <a:extLst>
                    <a:ext uri="{9D8B030D-6E8A-4147-A177-3AD203B41FA5}">
                      <a16:colId xmlns:a16="http://schemas.microsoft.com/office/drawing/2014/main" val="886136900"/>
                    </a:ext>
                  </a:extLst>
                </a:gridCol>
                <a:gridCol w="2140086">
                  <a:extLst>
                    <a:ext uri="{9D8B030D-6E8A-4147-A177-3AD203B41FA5}">
                      <a16:colId xmlns:a16="http://schemas.microsoft.com/office/drawing/2014/main" val="2962125991"/>
                    </a:ext>
                  </a:extLst>
                </a:gridCol>
                <a:gridCol w="2140086">
                  <a:extLst>
                    <a:ext uri="{9D8B030D-6E8A-4147-A177-3AD203B41FA5}">
                      <a16:colId xmlns:a16="http://schemas.microsoft.com/office/drawing/2014/main" val="4229639643"/>
                    </a:ext>
                  </a:extLst>
                </a:gridCol>
              </a:tblGrid>
              <a:tr h="1179840">
                <a:tc>
                  <a:txBody>
                    <a:bodyPr/>
                    <a:lstStyle/>
                    <a:p>
                      <a:r>
                        <a:rPr lang="en-US" sz="4200" dirty="0"/>
                        <a:t>Race/Ethnicity</a:t>
                      </a:r>
                      <a:endParaRPr lang="en-US" sz="4200" dirty="0">
                        <a:latin typeface="+mn-lt"/>
                      </a:endParaRPr>
                    </a:p>
                  </a:txBody>
                  <a:tcPr marL="137160" marR="137160" marT="68580" marB="6858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4200" dirty="0"/>
                        <a:t>Males</a:t>
                      </a:r>
                      <a:endParaRPr lang="en-US" sz="4200" dirty="0">
                        <a:latin typeface="+mn-lt"/>
                      </a:endParaRPr>
                    </a:p>
                  </a:txBody>
                  <a:tcPr marL="137160" marR="137160" marT="68580" marB="6858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4200" dirty="0"/>
                        <a:t>Females</a:t>
                      </a:r>
                      <a:endParaRPr lang="en-US" sz="4200" dirty="0">
                        <a:latin typeface="+mn-lt"/>
                      </a:endParaRPr>
                    </a:p>
                  </a:txBody>
                  <a:tcPr marL="137160" marR="137160" marT="68580" marB="6858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505786"/>
                  </a:ext>
                </a:extLst>
              </a:tr>
              <a:tr h="1179840">
                <a:tc>
                  <a:txBody>
                    <a:bodyPr/>
                    <a:lstStyle/>
                    <a:p>
                      <a:r>
                        <a:rPr lang="en-US" sz="4200" dirty="0"/>
                        <a:t>White, non-Latino</a:t>
                      </a:r>
                      <a:endParaRPr lang="en-US" sz="4200" dirty="0">
                        <a:latin typeface="+mn-lt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u="none" strike="noStrike" dirty="0">
                          <a:effectLst/>
                        </a:rPr>
                        <a:t>-47 %</a:t>
                      </a:r>
                      <a:endParaRPr lang="en-US" sz="4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dirty="0">
                          <a:solidFill>
                            <a:srgbClr val="006600"/>
                          </a:solidFill>
                          <a:sym typeface="Wingdings" panose="05000000000000000000" pitchFamily="2" charset="2"/>
                        </a:rPr>
                        <a:t></a:t>
                      </a:r>
                      <a:endParaRPr lang="en-US" sz="4200" b="1" dirty="0">
                        <a:solidFill>
                          <a:srgbClr val="006600"/>
                        </a:solidFill>
                        <a:latin typeface="+mn-lt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u="none" strike="noStrike" dirty="0">
                          <a:effectLst/>
                        </a:rPr>
                        <a:t>-39 %</a:t>
                      </a:r>
                      <a:endParaRPr lang="en-US" sz="4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2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sym typeface="Wingdings" panose="05000000000000000000" pitchFamily="2" charset="2"/>
                        </a:rPr>
                        <a:t></a:t>
                      </a:r>
                      <a:endParaRPr kumimoji="0" lang="en-US" sz="4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852948371"/>
                  </a:ext>
                </a:extLst>
              </a:tr>
              <a:tr h="1179840">
                <a:tc>
                  <a:txBody>
                    <a:bodyPr/>
                    <a:lstStyle/>
                    <a:p>
                      <a:r>
                        <a:rPr lang="en-US" sz="4200" dirty="0"/>
                        <a:t>African American</a:t>
                      </a:r>
                      <a:endParaRPr lang="en-US" sz="4200" dirty="0">
                        <a:latin typeface="+mn-lt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u="none" strike="noStrike" dirty="0">
                          <a:effectLst/>
                        </a:rPr>
                        <a:t>-44 %</a:t>
                      </a:r>
                      <a:endParaRPr lang="en-US" sz="4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2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sym typeface="Wingdings" panose="05000000000000000000" pitchFamily="2" charset="2"/>
                        </a:rPr>
                        <a:t></a:t>
                      </a:r>
                      <a:endParaRPr kumimoji="0" lang="en-US" sz="4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u="none" strike="noStrike" dirty="0">
                          <a:effectLst/>
                        </a:rPr>
                        <a:t>-46 %</a:t>
                      </a:r>
                      <a:endParaRPr lang="en-US" sz="4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2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sym typeface="Wingdings" panose="05000000000000000000" pitchFamily="2" charset="2"/>
                        </a:rPr>
                        <a:t></a:t>
                      </a:r>
                      <a:endParaRPr kumimoji="0" lang="en-US" sz="4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638708515"/>
                  </a:ext>
                </a:extLst>
              </a:tr>
              <a:tr h="1179840">
                <a:tc>
                  <a:txBody>
                    <a:bodyPr/>
                    <a:lstStyle/>
                    <a:p>
                      <a:r>
                        <a:rPr lang="en-US" sz="4200" dirty="0"/>
                        <a:t>Latino</a:t>
                      </a:r>
                      <a:endParaRPr lang="en-US" sz="4200" dirty="0">
                        <a:latin typeface="+mn-lt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u="none" strike="noStrike" dirty="0">
                          <a:effectLst/>
                        </a:rPr>
                        <a:t>-15 %</a:t>
                      </a:r>
                      <a:endParaRPr lang="en-US" sz="4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2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sym typeface="Wingdings" panose="05000000000000000000" pitchFamily="2" charset="2"/>
                        </a:rPr>
                        <a:t></a:t>
                      </a:r>
                      <a:endParaRPr kumimoji="0" lang="en-US" sz="4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u="none" strike="noStrike" dirty="0">
                          <a:effectLst/>
                        </a:rPr>
                        <a:t>-10 %</a:t>
                      </a:r>
                      <a:endParaRPr lang="en-US" sz="4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2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sym typeface="Wingdings" panose="05000000000000000000" pitchFamily="2" charset="2"/>
                        </a:rPr>
                        <a:t></a:t>
                      </a:r>
                      <a:endParaRPr kumimoji="0" lang="en-US" sz="4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3699862510"/>
                  </a:ext>
                </a:extLst>
              </a:tr>
              <a:tr h="1179840">
                <a:tc>
                  <a:txBody>
                    <a:bodyPr/>
                    <a:lstStyle/>
                    <a:p>
                      <a:r>
                        <a:rPr lang="en-US" sz="4200" dirty="0"/>
                        <a:t>Asian/Pacific Islander</a:t>
                      </a:r>
                      <a:endParaRPr lang="en-US" sz="4200" dirty="0">
                        <a:latin typeface="+mn-lt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u="none" strike="noStrike" dirty="0">
                          <a:effectLst/>
                        </a:rPr>
                        <a:t>-38 %</a:t>
                      </a:r>
                      <a:endParaRPr lang="en-US" sz="4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2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sym typeface="Wingdings" panose="05000000000000000000" pitchFamily="2" charset="2"/>
                        </a:rPr>
                        <a:t></a:t>
                      </a:r>
                      <a:endParaRPr kumimoji="0" lang="en-US" sz="4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u="none" strike="noStrike" dirty="0">
                          <a:effectLst/>
                        </a:rPr>
                        <a:t>-30 %</a:t>
                      </a:r>
                      <a:endParaRPr lang="en-US" sz="4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2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sym typeface="Wingdings" panose="05000000000000000000" pitchFamily="2" charset="2"/>
                        </a:rPr>
                        <a:t></a:t>
                      </a:r>
                      <a:endParaRPr kumimoji="0" lang="en-US" sz="4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807203608"/>
                  </a:ext>
                </a:extLst>
              </a:tr>
              <a:tr h="1179840">
                <a:tc>
                  <a:txBody>
                    <a:bodyPr/>
                    <a:lstStyle/>
                    <a:p>
                      <a:r>
                        <a:rPr lang="en-US" sz="4200" dirty="0"/>
                        <a:t>Native American</a:t>
                      </a:r>
                      <a:endParaRPr lang="en-US" sz="4200" dirty="0">
                        <a:latin typeface="+mn-lt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42 %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</a:t>
                      </a:r>
                      <a:endParaRPr lang="en-US" sz="42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u="none" strike="noStrike" dirty="0">
                          <a:effectLst/>
                        </a:rPr>
                        <a:t>57 %</a:t>
                      </a:r>
                      <a:endParaRPr lang="en-US" sz="4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</a:t>
                      </a:r>
                      <a:endParaRPr lang="en-US" sz="42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3374014257"/>
                  </a:ext>
                </a:extLst>
              </a:tr>
            </a:tbl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AED23684-939C-420F-82F3-CC840B33701F}"/>
              </a:ext>
            </a:extLst>
          </p:cNvPr>
          <p:cNvSpPr/>
          <p:nvPr/>
        </p:nvSpPr>
        <p:spPr>
          <a:xfrm>
            <a:off x="13755689" y="8129355"/>
            <a:ext cx="1714503" cy="9526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9A7519-3065-4218-9031-7EC06761FA4C}"/>
              </a:ext>
            </a:extLst>
          </p:cNvPr>
          <p:cNvSpPr/>
          <p:nvPr/>
        </p:nvSpPr>
        <p:spPr>
          <a:xfrm>
            <a:off x="9663546" y="8129355"/>
            <a:ext cx="1554999" cy="9526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128371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14E1416-6B36-4BC0-8373-FEB039C6C98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20700" y="2526"/>
          <a:ext cx="17246600" cy="10285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7955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5B07A-44F6-E447-9EC2-E2A5BE62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E78F42-B9DC-6545-AFA1-69776AF43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707" y="201708"/>
            <a:ext cx="17891312" cy="10085292"/>
          </a:xfrm>
        </p:spPr>
      </p:pic>
    </p:spTree>
    <p:extLst>
      <p:ext uri="{BB962C8B-B14F-4D97-AF65-F5344CB8AC3E}">
        <p14:creationId xmlns:p14="http://schemas.microsoft.com/office/powerpoint/2010/main" val="48318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FA5290-C9A7-4123-9CED-ADAA05B71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75" y="321203"/>
            <a:ext cx="16251378" cy="180818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</a:rPr>
              <a:t>Overall Percent Change in CRC Mortality: </a:t>
            </a:r>
            <a:br>
              <a:rPr lang="en-US" sz="6000" b="1" dirty="0">
                <a:solidFill>
                  <a:srgbClr val="00B050"/>
                </a:solidFill>
              </a:rPr>
            </a:br>
            <a:r>
              <a:rPr lang="en-US" sz="6000" b="1" dirty="0">
                <a:solidFill>
                  <a:srgbClr val="00B050"/>
                </a:solidFill>
              </a:rPr>
              <a:t>California, 1988 - 2019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265764-915E-461B-9087-830879169661}"/>
              </a:ext>
            </a:extLst>
          </p:cNvPr>
          <p:cNvSpPr/>
          <p:nvPr/>
        </p:nvSpPr>
        <p:spPr>
          <a:xfrm>
            <a:off x="11115675" y="8329613"/>
            <a:ext cx="1343025" cy="585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0EF3F453-528A-4395-A711-02575529742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2674" y="2129388"/>
          <a:ext cx="16251380" cy="707904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7167128">
                  <a:extLst>
                    <a:ext uri="{9D8B030D-6E8A-4147-A177-3AD203B41FA5}">
                      <a16:colId xmlns:a16="http://schemas.microsoft.com/office/drawing/2014/main" val="2445931335"/>
                    </a:ext>
                  </a:extLst>
                </a:gridCol>
                <a:gridCol w="2271063">
                  <a:extLst>
                    <a:ext uri="{9D8B030D-6E8A-4147-A177-3AD203B41FA5}">
                      <a16:colId xmlns:a16="http://schemas.microsoft.com/office/drawing/2014/main" val="2498488361"/>
                    </a:ext>
                  </a:extLst>
                </a:gridCol>
                <a:gridCol w="2271063">
                  <a:extLst>
                    <a:ext uri="{9D8B030D-6E8A-4147-A177-3AD203B41FA5}">
                      <a16:colId xmlns:a16="http://schemas.microsoft.com/office/drawing/2014/main" val="886136900"/>
                    </a:ext>
                  </a:extLst>
                </a:gridCol>
                <a:gridCol w="2271063">
                  <a:extLst>
                    <a:ext uri="{9D8B030D-6E8A-4147-A177-3AD203B41FA5}">
                      <a16:colId xmlns:a16="http://schemas.microsoft.com/office/drawing/2014/main" val="2962125991"/>
                    </a:ext>
                  </a:extLst>
                </a:gridCol>
                <a:gridCol w="2271063">
                  <a:extLst>
                    <a:ext uri="{9D8B030D-6E8A-4147-A177-3AD203B41FA5}">
                      <a16:colId xmlns:a16="http://schemas.microsoft.com/office/drawing/2014/main" val="4229639643"/>
                    </a:ext>
                  </a:extLst>
                </a:gridCol>
              </a:tblGrid>
              <a:tr h="1179840">
                <a:tc>
                  <a:txBody>
                    <a:bodyPr/>
                    <a:lstStyle/>
                    <a:p>
                      <a:r>
                        <a:rPr lang="en-US" sz="4200" dirty="0"/>
                        <a:t>Race/Ethnicity</a:t>
                      </a:r>
                    </a:p>
                  </a:txBody>
                  <a:tcPr marL="137160" marR="137160" marT="68580" marB="6858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Males</a:t>
                      </a:r>
                    </a:p>
                  </a:txBody>
                  <a:tcPr marL="137160" marR="137160" marT="68580" marB="6858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Females</a:t>
                      </a:r>
                    </a:p>
                  </a:txBody>
                  <a:tcPr marL="137160" marR="137160" marT="68580" marB="6858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505786"/>
                  </a:ext>
                </a:extLst>
              </a:tr>
              <a:tr h="1179840">
                <a:tc>
                  <a:txBody>
                    <a:bodyPr/>
                    <a:lstStyle/>
                    <a:p>
                      <a:r>
                        <a:rPr lang="en-US" sz="4200" dirty="0"/>
                        <a:t>White, non-Latino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-53 %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6600"/>
                          </a:solidFill>
                          <a:sym typeface="Wingdings" panose="05000000000000000000" pitchFamily="2" charset="2"/>
                        </a:rPr>
                        <a:t></a:t>
                      </a:r>
                      <a:endParaRPr lang="en-US" sz="3600" b="1" dirty="0">
                        <a:solidFill>
                          <a:srgbClr val="006600"/>
                        </a:solidFill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-47 %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sym typeface="Wingdings" panose="05000000000000000000" pitchFamily="2" charset="2"/>
                        </a:rPr>
                        <a:t>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852948371"/>
                  </a:ext>
                </a:extLst>
              </a:tr>
              <a:tr h="1179840">
                <a:tc>
                  <a:txBody>
                    <a:bodyPr/>
                    <a:lstStyle/>
                    <a:p>
                      <a:r>
                        <a:rPr lang="en-US" sz="4200" dirty="0"/>
                        <a:t>African American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-42 %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sym typeface="Wingdings" panose="05000000000000000000" pitchFamily="2" charset="2"/>
                        </a:rPr>
                        <a:t>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-55 %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sym typeface="Wingdings" panose="05000000000000000000" pitchFamily="2" charset="2"/>
                        </a:rPr>
                        <a:t>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638708515"/>
                  </a:ext>
                </a:extLst>
              </a:tr>
              <a:tr h="1179840">
                <a:tc>
                  <a:txBody>
                    <a:bodyPr/>
                    <a:lstStyle/>
                    <a:p>
                      <a:r>
                        <a:rPr lang="en-US" sz="4200" dirty="0"/>
                        <a:t>Latino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-13 %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sym typeface="Wingdings" panose="05000000000000000000" pitchFamily="2" charset="2"/>
                        </a:rPr>
                        <a:t>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-22 %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sym typeface="Wingdings" panose="05000000000000000000" pitchFamily="2" charset="2"/>
                        </a:rPr>
                        <a:t>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3699862510"/>
                  </a:ext>
                </a:extLst>
              </a:tr>
              <a:tr h="1179840">
                <a:tc>
                  <a:txBody>
                    <a:bodyPr/>
                    <a:lstStyle/>
                    <a:p>
                      <a:r>
                        <a:rPr lang="en-US" sz="4200" dirty="0"/>
                        <a:t>Asian/Pacific Islander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-43 %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sym typeface="Wingdings" panose="05000000000000000000" pitchFamily="2" charset="2"/>
                        </a:rPr>
                        <a:t>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-37 %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sym typeface="Wingdings" panose="05000000000000000000" pitchFamily="2" charset="2"/>
                        </a:rPr>
                        <a:t>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807203608"/>
                  </a:ext>
                </a:extLst>
              </a:tr>
              <a:tr h="1179840">
                <a:tc>
                  <a:txBody>
                    <a:bodyPr/>
                    <a:lstStyle/>
                    <a:p>
                      <a:r>
                        <a:rPr lang="en-US" sz="4200" dirty="0"/>
                        <a:t>Native American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114 %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</a:t>
                      </a:r>
                      <a:endParaRPr lang="en-US" sz="3600" b="1" dirty="0">
                        <a:solidFill>
                          <a:srgbClr val="C00000"/>
                        </a:solidFill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196 %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</a:t>
                      </a:r>
                      <a:endParaRPr lang="en-US" sz="3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3374014257"/>
                  </a:ext>
                </a:extLst>
              </a:tr>
            </a:tbl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AED23684-939C-420F-82F3-CC840B33701F}"/>
              </a:ext>
            </a:extLst>
          </p:cNvPr>
          <p:cNvSpPr/>
          <p:nvPr/>
        </p:nvSpPr>
        <p:spPr>
          <a:xfrm>
            <a:off x="8453437" y="8083152"/>
            <a:ext cx="1671638" cy="10787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E194D6B-5A72-4794-8C12-D4A9D651611F}"/>
              </a:ext>
            </a:extLst>
          </p:cNvPr>
          <p:cNvSpPr/>
          <p:nvPr/>
        </p:nvSpPr>
        <p:spPr>
          <a:xfrm>
            <a:off x="12893041" y="8157614"/>
            <a:ext cx="1983365" cy="10042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422671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53793-D2F2-0A4C-A1F0-F43DF1D57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5" y="215537"/>
            <a:ext cx="17573193" cy="170470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San Diego Compared To 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California and the USA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9E967-EF0B-9643-9BA2-54602F90E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11" y="2255921"/>
            <a:ext cx="17974491" cy="78495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dirty="0"/>
              <a:t>Rate per 100,000 age-adjusted 2016-20 from CCR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 marL="0" indent="0">
              <a:buNone/>
            </a:pPr>
            <a:r>
              <a:rPr lang="en-US" sz="4800" dirty="0"/>
              <a:t>		  	San Diego		California		USA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Incidence:		33.2 			33.5			36.5</a:t>
            </a:r>
          </a:p>
          <a:p>
            <a:pPr marL="0" indent="0">
              <a:buNone/>
            </a:pPr>
            <a:r>
              <a:rPr lang="en-US" sz="4800" dirty="0"/>
              <a:t>Trend		         - 0.3%		         - 1.1%		         - 1.1 %</a:t>
            </a:r>
          </a:p>
          <a:p>
            <a:pPr marL="0" indent="0">
              <a:buNone/>
            </a:pPr>
            <a:r>
              <a:rPr lang="en-US" sz="4800" dirty="0"/>
              <a:t>		</a:t>
            </a:r>
          </a:p>
          <a:p>
            <a:pPr marL="0" indent="0">
              <a:buNone/>
            </a:pPr>
            <a:r>
              <a:rPr lang="en-US" sz="4800" dirty="0"/>
              <a:t>Mortality:		11.7 			12.1			13.1</a:t>
            </a:r>
          </a:p>
          <a:p>
            <a:pPr marL="0" indent="0">
              <a:buNone/>
            </a:pPr>
            <a:r>
              <a:rPr lang="en-US" sz="4800" dirty="0"/>
              <a:t>Trend			-2.1% (429)		-2.1 (5333)		-1.9% (51,819) 			</a:t>
            </a:r>
          </a:p>
          <a:p>
            <a:pPr marL="0" indent="0">
              <a:buNone/>
            </a:pPr>
            <a:r>
              <a:rPr lang="en-US" sz="4800" dirty="0">
                <a:hlinkClick r:id="rId2"/>
              </a:rPr>
              <a:t>https://explorer.ccrcal.org</a:t>
            </a:r>
            <a:r>
              <a:rPr lang="en-US" sz="4800" dirty="0"/>
              <a:t>  </a:t>
            </a:r>
            <a:r>
              <a:rPr lang="en-US" sz="4800" dirty="0">
                <a:hlinkClick r:id="rId3"/>
              </a:rPr>
              <a:t>https://statecancerprofiles.cancer.gov/index.html</a:t>
            </a:r>
            <a:r>
              <a:rPr lang="en-US" sz="4800" dirty="0"/>
              <a:t> 	</a:t>
            </a:r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53737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06D1-9508-2E49-808E-5558DF2E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708"/>
            <a:ext cx="17978718" cy="22334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</a:rPr>
              <a:t>Cancer Statistics 2023 Estimated Deaths California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1ED6D-87E6-D94C-8CC4-844F7503F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628900"/>
            <a:ext cx="18288000" cy="6527007"/>
          </a:xfrm>
        </p:spPr>
        <p:txBody>
          <a:bodyPr>
            <a:normAutofit/>
          </a:bodyPr>
          <a:lstStyle/>
          <a:p>
            <a:pPr marL="771525" indent="-771525">
              <a:buFont typeface="+mj-lt"/>
              <a:buAutoNum type="arabicPeriod"/>
            </a:pPr>
            <a:r>
              <a:rPr lang="en-US" sz="7200" dirty="0"/>
              <a:t>Lung and Bronchus			9,380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7200" dirty="0"/>
              <a:t>Colon and Rectum			5,530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7200" dirty="0"/>
              <a:t>Pancreas						    4,970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7200" dirty="0"/>
              <a:t>Breast						        4,680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7200" dirty="0"/>
              <a:t>Prostate						    4,090</a:t>
            </a:r>
          </a:p>
        </p:txBody>
      </p:sp>
    </p:spTree>
    <p:extLst>
      <p:ext uri="{BB962C8B-B14F-4D97-AF65-F5344CB8AC3E}">
        <p14:creationId xmlns:p14="http://schemas.microsoft.com/office/powerpoint/2010/main" val="884706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A8669-0AC2-6A47-AD1C-EC5ACB125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952500"/>
            <a:ext cx="14478000" cy="1143000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</a:rPr>
              <a:t>How Well is San Diego Screening</a:t>
            </a:r>
            <a:br>
              <a:rPr lang="en-US" sz="7200" dirty="0">
                <a:solidFill>
                  <a:srgbClr val="00B050"/>
                </a:solidFill>
              </a:rPr>
            </a:br>
            <a:r>
              <a:rPr lang="en-US" sz="7200" dirty="0">
                <a:solidFill>
                  <a:srgbClr val="00B050"/>
                </a:solidFill>
              </a:rPr>
              <a:t>for Colorectal Cancer?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6066D-EAB9-0C46-8ABB-7F038AF8B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50" y="3390900"/>
            <a:ext cx="15811500" cy="6273051"/>
          </a:xfrm>
        </p:spPr>
        <p:txBody>
          <a:bodyPr>
            <a:normAutofit lnSpcReduction="10000"/>
          </a:bodyPr>
          <a:lstStyle/>
          <a:p>
            <a:r>
              <a:rPr lang="en-US" sz="6000" dirty="0"/>
              <a:t>Using the California Office of Patient Advocate </a:t>
            </a:r>
            <a:r>
              <a:rPr lang="en-US" sz="6000" dirty="0">
                <a:hlinkClick r:id="rId2"/>
              </a:rPr>
              <a:t>https://www.opa.ca.gov/reportcards/Pages/default.aspx</a:t>
            </a:r>
            <a:endParaRPr lang="en-US" sz="6000" dirty="0"/>
          </a:p>
          <a:p>
            <a:r>
              <a:rPr lang="en-US" sz="6000" dirty="0"/>
              <a:t>Using Uniform Data Systems Measures from the  HRSA website </a:t>
            </a:r>
            <a:r>
              <a:rPr lang="en-US" sz="6000" dirty="0">
                <a:hlinkClick r:id="rId3"/>
              </a:rPr>
              <a:t>https://data.hrsa.gov/tools/data-reporting/program-data</a:t>
            </a:r>
            <a:endParaRPr lang="en-US" sz="6000" dirty="0"/>
          </a:p>
          <a:p>
            <a:r>
              <a:rPr lang="en-US" sz="6000" dirty="0"/>
              <a:t>Not using Survey Data </a:t>
            </a:r>
          </a:p>
        </p:txBody>
      </p:sp>
    </p:spTree>
    <p:extLst>
      <p:ext uri="{BB962C8B-B14F-4D97-AF65-F5344CB8AC3E}">
        <p14:creationId xmlns:p14="http://schemas.microsoft.com/office/powerpoint/2010/main" val="1249561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7643A-447D-B64D-A9F2-694D7366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"/>
            <a:ext cx="15773400" cy="174389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California Screening Rates from OPA.GOV 2021 and 2022 Health Plans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8BFE6-C566-2D49-89C8-948B44F5F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89" y="1743894"/>
            <a:ext cx="18005612" cy="8381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FF0000"/>
                </a:solidFill>
              </a:rPr>
              <a:t>2022 rates are age 45 to 75 </a:t>
            </a:r>
            <a:r>
              <a:rPr lang="en-US" sz="5400" dirty="0"/>
              <a:t>			2021	2022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5400" dirty="0"/>
              <a:t>Kaiser North and South			76%		69%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5400" dirty="0"/>
              <a:t>Sharp Health Plan				74%		63%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5400" dirty="0"/>
              <a:t>Health Net HMO					69%		58%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5400" dirty="0"/>
              <a:t>Anthem Blue Cross HMO			67%		58%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5400" dirty="0"/>
              <a:t>Blue Shield California HMO		66%		57%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5400" dirty="0"/>
              <a:t>CIGNA HMO					64%		55%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5400" dirty="0"/>
              <a:t>United Health Care				63%           55% 				</a:t>
            </a:r>
          </a:p>
        </p:txBody>
      </p:sp>
    </p:spTree>
    <p:extLst>
      <p:ext uri="{BB962C8B-B14F-4D97-AF65-F5344CB8AC3E}">
        <p14:creationId xmlns:p14="http://schemas.microsoft.com/office/powerpoint/2010/main" val="2659532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EE194-EFBE-2F40-B570-A69336B23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8288000" cy="25360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00B050"/>
                </a:solidFill>
              </a:rPr>
              <a:t>California Screening Rates from OPA.GOV 2021 age 50 to 75 </a:t>
            </a:r>
            <a:br>
              <a:rPr lang="en-US" sz="6000" dirty="0">
                <a:solidFill>
                  <a:srgbClr val="00B050"/>
                </a:solidFill>
              </a:rPr>
            </a:br>
            <a:r>
              <a:rPr lang="en-US" sz="6000" dirty="0">
                <a:solidFill>
                  <a:srgbClr val="00B050"/>
                </a:solidFill>
              </a:rPr>
              <a:t>Medical Groups San Diego County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AA9A4-AA50-A64F-A388-C2DF49558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0" y="2536034"/>
            <a:ext cx="12039600" cy="6527007"/>
          </a:xfrm>
        </p:spPr>
        <p:txBody>
          <a:bodyPr>
            <a:normAutofit/>
          </a:bodyPr>
          <a:lstStyle/>
          <a:p>
            <a:pPr marL="771525" indent="-771525">
              <a:buFont typeface="+mj-lt"/>
              <a:buAutoNum type="arabicPeriod"/>
            </a:pPr>
            <a:r>
              <a:rPr lang="en-US" sz="4000" dirty="0"/>
              <a:t>UC San Diego Health				  79%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4000" dirty="0"/>
              <a:t>Kaiser						          76%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4000" dirty="0"/>
              <a:t>Sharp Rees-</a:t>
            </a:r>
            <a:r>
              <a:rPr lang="en-US" sz="4000" dirty="0" err="1"/>
              <a:t>Stealy</a:t>
            </a:r>
            <a:r>
              <a:rPr lang="en-US" sz="4000" dirty="0"/>
              <a:t>				          73%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4000" dirty="0"/>
              <a:t>Sharp Medical Group IPA			  70%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4000" dirty="0"/>
              <a:t>Scripps Medical Group			          62%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4000" dirty="0"/>
              <a:t>Palomar Health Medical Group		  63%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4000" dirty="0"/>
              <a:t>Primary Care Associates MG	          64%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4000" dirty="0"/>
              <a:t>Mercy Physicians MG				  54%</a:t>
            </a:r>
          </a:p>
        </p:txBody>
      </p:sp>
    </p:spTree>
    <p:extLst>
      <p:ext uri="{BB962C8B-B14F-4D97-AF65-F5344CB8AC3E}">
        <p14:creationId xmlns:p14="http://schemas.microsoft.com/office/powerpoint/2010/main" val="3709777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0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152305" y="2743896"/>
            <a:ext cx="10287000" cy="4799209"/>
            <a:chOff x="0" y="0"/>
            <a:chExt cx="3130550" cy="1460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3A4BE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806207" y="1168994"/>
            <a:ext cx="8675703" cy="2286215"/>
            <a:chOff x="0" y="0"/>
            <a:chExt cx="5163185" cy="13605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63186" cy="1360599"/>
            </a:xfrm>
            <a:custGeom>
              <a:avLst/>
              <a:gdLst/>
              <a:ahLst/>
              <a:cxnLst/>
              <a:rect l="l" t="t" r="r" b="b"/>
              <a:pathLst>
                <a:path w="5163186" h="1360599">
                  <a:moveTo>
                    <a:pt x="5038725" y="1360599"/>
                  </a:moveTo>
                  <a:lnTo>
                    <a:pt x="124460" y="1360599"/>
                  </a:lnTo>
                  <a:cubicBezTo>
                    <a:pt x="55880" y="1360599"/>
                    <a:pt x="0" y="1304719"/>
                    <a:pt x="0" y="12361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38726" y="0"/>
                  </a:lnTo>
                  <a:cubicBezTo>
                    <a:pt x="5107306" y="0"/>
                    <a:pt x="5163186" y="55880"/>
                    <a:pt x="5163186" y="124460"/>
                  </a:cubicBezTo>
                  <a:lnTo>
                    <a:pt x="5163186" y="1236139"/>
                  </a:lnTo>
                  <a:cubicBezTo>
                    <a:pt x="5163186" y="1304719"/>
                    <a:pt x="5107306" y="1360599"/>
                    <a:pt x="5038726" y="13605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806207" y="3929405"/>
            <a:ext cx="8675703" cy="2286215"/>
            <a:chOff x="0" y="0"/>
            <a:chExt cx="5163185" cy="13605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63186" cy="1360599"/>
            </a:xfrm>
            <a:custGeom>
              <a:avLst/>
              <a:gdLst/>
              <a:ahLst/>
              <a:cxnLst/>
              <a:rect l="l" t="t" r="r" b="b"/>
              <a:pathLst>
                <a:path w="5163186" h="1360599">
                  <a:moveTo>
                    <a:pt x="5038725" y="1360599"/>
                  </a:moveTo>
                  <a:lnTo>
                    <a:pt x="124460" y="1360599"/>
                  </a:lnTo>
                  <a:cubicBezTo>
                    <a:pt x="55880" y="1360599"/>
                    <a:pt x="0" y="1304719"/>
                    <a:pt x="0" y="12361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38726" y="0"/>
                  </a:lnTo>
                  <a:cubicBezTo>
                    <a:pt x="5107306" y="0"/>
                    <a:pt x="5163186" y="55880"/>
                    <a:pt x="5163186" y="124460"/>
                  </a:cubicBezTo>
                  <a:lnTo>
                    <a:pt x="5163186" y="1236139"/>
                  </a:lnTo>
                  <a:cubicBezTo>
                    <a:pt x="5163186" y="1304719"/>
                    <a:pt x="5107306" y="1360599"/>
                    <a:pt x="5038726" y="13605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806207" y="6689816"/>
            <a:ext cx="8675703" cy="2286215"/>
            <a:chOff x="0" y="0"/>
            <a:chExt cx="5163185" cy="13605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63186" cy="1360599"/>
            </a:xfrm>
            <a:custGeom>
              <a:avLst/>
              <a:gdLst/>
              <a:ahLst/>
              <a:cxnLst/>
              <a:rect l="l" t="t" r="r" b="b"/>
              <a:pathLst>
                <a:path w="5163186" h="1360599">
                  <a:moveTo>
                    <a:pt x="5038725" y="1360599"/>
                  </a:moveTo>
                  <a:lnTo>
                    <a:pt x="124460" y="1360599"/>
                  </a:lnTo>
                  <a:cubicBezTo>
                    <a:pt x="55880" y="1360599"/>
                    <a:pt x="0" y="1304719"/>
                    <a:pt x="0" y="12361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38726" y="0"/>
                  </a:lnTo>
                  <a:cubicBezTo>
                    <a:pt x="5107306" y="0"/>
                    <a:pt x="5163186" y="55880"/>
                    <a:pt x="5163186" y="124460"/>
                  </a:cubicBezTo>
                  <a:lnTo>
                    <a:pt x="5163186" y="1236139"/>
                  </a:lnTo>
                  <a:cubicBezTo>
                    <a:pt x="5163186" y="1304719"/>
                    <a:pt x="5107306" y="1360599"/>
                    <a:pt x="5038726" y="13605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8157136" y="4423442"/>
            <a:ext cx="1298142" cy="1298142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3A4BE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157136" y="7183853"/>
            <a:ext cx="1298142" cy="1298142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3A4BE5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157136" y="1663031"/>
            <a:ext cx="1298142" cy="1298142"/>
            <a:chOff x="0" y="0"/>
            <a:chExt cx="1913890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3A4BE5"/>
            </a:solid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2045742" y="1382292"/>
            <a:ext cx="3288955" cy="7380443"/>
            <a:chOff x="0" y="0"/>
            <a:chExt cx="3130550" cy="800669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30550" cy="8006697"/>
            </a:xfrm>
            <a:custGeom>
              <a:avLst/>
              <a:gdLst/>
              <a:ahLst/>
              <a:cxnLst/>
              <a:rect l="l" t="t" r="r" b="b"/>
              <a:pathLst>
                <a:path w="3130550" h="8006697">
                  <a:moveTo>
                    <a:pt x="0" y="1123950"/>
                  </a:moveTo>
                  <a:lnTo>
                    <a:pt x="0" y="8006697"/>
                  </a:lnTo>
                  <a:lnTo>
                    <a:pt x="3130550" y="8006697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3A4BE5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8349840" y="1961270"/>
            <a:ext cx="912734" cy="701664"/>
          </a:xfrm>
          <a:custGeom>
            <a:avLst/>
            <a:gdLst/>
            <a:ahLst/>
            <a:cxnLst/>
            <a:rect l="l" t="t" r="r" b="b"/>
            <a:pathLst>
              <a:path w="912734" h="701664">
                <a:moveTo>
                  <a:pt x="0" y="0"/>
                </a:moveTo>
                <a:lnTo>
                  <a:pt x="912734" y="0"/>
                </a:lnTo>
                <a:lnTo>
                  <a:pt x="912734" y="701664"/>
                </a:lnTo>
                <a:lnTo>
                  <a:pt x="0" y="701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375935" y="4701941"/>
            <a:ext cx="860544" cy="741144"/>
          </a:xfrm>
          <a:custGeom>
            <a:avLst/>
            <a:gdLst/>
            <a:ahLst/>
            <a:cxnLst/>
            <a:rect l="l" t="t" r="r" b="b"/>
            <a:pathLst>
              <a:path w="860544" h="741144">
                <a:moveTo>
                  <a:pt x="0" y="0"/>
                </a:moveTo>
                <a:lnTo>
                  <a:pt x="860544" y="0"/>
                </a:lnTo>
                <a:lnTo>
                  <a:pt x="860544" y="741144"/>
                </a:lnTo>
                <a:lnTo>
                  <a:pt x="0" y="7411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324023" y="7536983"/>
            <a:ext cx="964369" cy="591881"/>
          </a:xfrm>
          <a:custGeom>
            <a:avLst/>
            <a:gdLst/>
            <a:ahLst/>
            <a:cxnLst/>
            <a:rect l="l" t="t" r="r" b="b"/>
            <a:pathLst>
              <a:path w="964369" h="591881">
                <a:moveTo>
                  <a:pt x="0" y="0"/>
                </a:moveTo>
                <a:lnTo>
                  <a:pt x="964368" y="0"/>
                </a:lnTo>
                <a:lnTo>
                  <a:pt x="964368" y="591881"/>
                </a:lnTo>
                <a:lnTo>
                  <a:pt x="0" y="5918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55229" y="4086372"/>
            <a:ext cx="7877699" cy="197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59"/>
              </a:lnSpc>
            </a:pPr>
            <a:r>
              <a:rPr lang="en-US" sz="6781">
                <a:solidFill>
                  <a:srgbClr val="FFFFFF"/>
                </a:solidFill>
                <a:latin typeface="Poppins Bold"/>
              </a:rPr>
              <a:t>Roundtable </a:t>
            </a:r>
          </a:p>
          <a:p>
            <a:pPr>
              <a:lnSpc>
                <a:spcPts val="7459"/>
              </a:lnSpc>
            </a:pPr>
            <a:r>
              <a:rPr lang="en-US" sz="6781">
                <a:solidFill>
                  <a:srgbClr val="FFFFFF"/>
                </a:solidFill>
                <a:latin typeface="Poppins Bold"/>
              </a:rPr>
              <a:t>Reminders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785186" y="1581938"/>
            <a:ext cx="6697177" cy="51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50"/>
              </a:lnSpc>
            </a:pPr>
            <a:r>
              <a:rPr lang="en-US" sz="3104">
                <a:solidFill>
                  <a:srgbClr val="1D1D1D"/>
                </a:solidFill>
                <a:latin typeface="Poppins Bold"/>
              </a:rPr>
              <a:t>Audio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85186" y="2065678"/>
            <a:ext cx="7281647" cy="91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1"/>
              </a:lnSpc>
            </a:pPr>
            <a:r>
              <a:rPr lang="en-US" sz="2615">
                <a:solidFill>
                  <a:srgbClr val="1D1D1D"/>
                </a:solidFill>
                <a:latin typeface="Poppins"/>
              </a:rPr>
              <a:t>Make sure your line is muted during the roundtable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785186" y="4308881"/>
            <a:ext cx="6697177" cy="51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50"/>
              </a:lnSpc>
            </a:pPr>
            <a:r>
              <a:rPr lang="en-US" sz="3104">
                <a:solidFill>
                  <a:srgbClr val="1D1D1D"/>
                </a:solidFill>
                <a:latin typeface="Poppins Bold"/>
              </a:rPr>
              <a:t>Zoom Chat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85186" y="4792621"/>
            <a:ext cx="7281647" cy="91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1"/>
              </a:lnSpc>
            </a:pPr>
            <a:r>
              <a:rPr lang="en-US" sz="2615">
                <a:solidFill>
                  <a:srgbClr val="1D1D1D"/>
                </a:solidFill>
                <a:latin typeface="Poppins"/>
              </a:rPr>
              <a:t>Use the chat to introduce yourself &amp; ask questions throughout the session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785186" y="7069293"/>
            <a:ext cx="6697177" cy="51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50"/>
              </a:lnSpc>
            </a:pPr>
            <a:r>
              <a:rPr lang="en-US" sz="3104">
                <a:solidFill>
                  <a:srgbClr val="1D1D1D"/>
                </a:solidFill>
                <a:latin typeface="Poppins Bold"/>
              </a:rPr>
              <a:t>Roundtable Recording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785186" y="7553032"/>
            <a:ext cx="7281647" cy="91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1"/>
              </a:lnSpc>
            </a:pPr>
            <a:r>
              <a:rPr lang="en-US" sz="2615">
                <a:solidFill>
                  <a:srgbClr val="1D1D1D"/>
                </a:solidFill>
                <a:latin typeface="Poppins"/>
              </a:rPr>
              <a:t>Slides, recording and resources will be shared with all attendees</a:t>
            </a:r>
          </a:p>
        </p:txBody>
      </p:sp>
      <p:sp>
        <p:nvSpPr>
          <p:cNvPr id="28" name="Freeform 28"/>
          <p:cNvSpPr/>
          <p:nvPr/>
        </p:nvSpPr>
        <p:spPr>
          <a:xfrm>
            <a:off x="298962" y="9542370"/>
            <a:ext cx="1459476" cy="510381"/>
          </a:xfrm>
          <a:custGeom>
            <a:avLst/>
            <a:gdLst/>
            <a:ahLst/>
            <a:cxnLst/>
            <a:rect l="l" t="t" r="r" b="b"/>
            <a:pathLst>
              <a:path w="1459476" h="510381">
                <a:moveTo>
                  <a:pt x="0" y="0"/>
                </a:moveTo>
                <a:lnTo>
                  <a:pt x="1459476" y="0"/>
                </a:lnTo>
                <a:lnTo>
                  <a:pt x="1459476" y="510381"/>
                </a:lnTo>
                <a:lnTo>
                  <a:pt x="0" y="5103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891" r="-5012"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1F790-C90D-3A46-8D50-E5A31A8D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04" y="2"/>
            <a:ext cx="16620797" cy="2536032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B050"/>
                </a:solidFill>
              </a:rPr>
              <a:t>California Screening Rates from OPA.GOV 2021 age 50-75</a:t>
            </a:r>
            <a:br>
              <a:rPr lang="en-US" sz="5400" dirty="0">
                <a:solidFill>
                  <a:srgbClr val="00B050"/>
                </a:solidFill>
              </a:rPr>
            </a:br>
            <a:r>
              <a:rPr lang="en-US" sz="5400" dirty="0">
                <a:solidFill>
                  <a:srgbClr val="00B050"/>
                </a:solidFill>
              </a:rPr>
              <a:t>Medicare San Diego County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2FA30-20A9-634C-A67C-60F653A6D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877" y="2738438"/>
            <a:ext cx="17911482" cy="7346856"/>
          </a:xfrm>
        </p:spPr>
        <p:txBody>
          <a:bodyPr>
            <a:normAutofit fontScale="92500"/>
          </a:bodyPr>
          <a:lstStyle/>
          <a:p>
            <a:pPr marL="771525" indent="-771525">
              <a:buFont typeface="+mj-lt"/>
              <a:buAutoNum type="arabicPeriod"/>
            </a:pPr>
            <a:r>
              <a:rPr lang="en-US" sz="4800" dirty="0"/>
              <a:t>Kaiser San Diego						                     88%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4800" dirty="0"/>
              <a:t>UC San Diego Health					                     83%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4800" dirty="0"/>
              <a:t>Sharp Rees-</a:t>
            </a:r>
            <a:r>
              <a:rPr lang="en-US" sz="4800" dirty="0" err="1"/>
              <a:t>Stealy</a:t>
            </a:r>
            <a:r>
              <a:rPr lang="en-US" sz="4800" dirty="0"/>
              <a:t>						              82%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4800" dirty="0"/>
              <a:t>Primary Care Associates Medical Group		       78%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4800" dirty="0"/>
              <a:t>Sharp Community Medical Group IPA			75%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4800" dirty="0"/>
              <a:t>Scripps Clinic							              68%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4800" dirty="0"/>
              <a:t>Mercy Physicians Medical Group			              73%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4800" dirty="0"/>
              <a:t>Scripps Physician Medical Group			              71%</a:t>
            </a:r>
          </a:p>
          <a:p>
            <a:pPr marL="771525" indent="-771525">
              <a:buFont typeface="+mj-lt"/>
              <a:buAutoNum type="arabicPeriod"/>
            </a:pPr>
            <a:r>
              <a:rPr lang="en-US" sz="4800" dirty="0"/>
              <a:t>Palomar Health Medical Group				       67%					</a:t>
            </a:r>
          </a:p>
          <a:p>
            <a:pPr marL="771525" indent="-771525">
              <a:buFont typeface="+mj-lt"/>
              <a:buAutoNum type="arabicPeriod"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91127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EFE019A-8C4D-8548-98F3-153D7CEA942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59" y="156752"/>
          <a:ext cx="18171197" cy="9227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Worksheet" r:id="rId3" imgW="13563600" imgH="4432300" progId="Excel.Sheet.12">
                  <p:embed/>
                </p:oleObj>
              </mc:Choice>
              <mc:Fallback>
                <p:oleObj name="Worksheet" r:id="rId3" imgW="13563600" imgH="4432300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EFE019A-8C4D-8548-98F3-153D7CEA94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59" y="156752"/>
                        <a:ext cx="18171197" cy="9227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3202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C28DD5-1BC1-E941-8FB5-72B95AC6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183" y="311726"/>
            <a:ext cx="8437418" cy="9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13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44622"/>
            <a:ext cx="7545209" cy="7797755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solidFill>
              <a:srgbClr val="1C2AA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9345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28680" y="1554643"/>
            <a:ext cx="6945250" cy="7177715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593418" y="1828242"/>
            <a:ext cx="6415774" cy="6630516"/>
            <a:chOff x="0" y="0"/>
            <a:chExt cx="6362700" cy="6575666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blipFill>
              <a:blip r:embed="rId2"/>
              <a:stretch>
                <a:fillRect l="-1676" r="-167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12253940" y="4260560"/>
            <a:ext cx="10287000" cy="1781120"/>
            <a:chOff x="0" y="0"/>
            <a:chExt cx="3130550" cy="20675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C305E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9144000" y="2929509"/>
            <a:ext cx="7362880" cy="1454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dirty="0">
                <a:solidFill>
                  <a:srgbClr val="1D1D1D"/>
                </a:solidFill>
                <a:latin typeface="Poppins Bold"/>
              </a:rPr>
              <a:t>Samir Gupta, MD, MSCS, AGAF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4528566"/>
            <a:ext cx="7544606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1D1D1D"/>
                </a:solidFill>
                <a:latin typeface="Poppins Bold"/>
              </a:rPr>
              <a:t>Moores Cancer Center at University of California, San Diego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621000" y="9600486"/>
            <a:ext cx="1459476" cy="510381"/>
          </a:xfrm>
          <a:custGeom>
            <a:avLst/>
            <a:gdLst/>
            <a:ahLst/>
            <a:cxnLst/>
            <a:rect l="l" t="t" r="r" b="b"/>
            <a:pathLst>
              <a:path w="1459476" h="510381">
                <a:moveTo>
                  <a:pt x="0" y="0"/>
                </a:moveTo>
                <a:lnTo>
                  <a:pt x="1459477" y="0"/>
                </a:lnTo>
                <a:lnTo>
                  <a:pt x="1459477" y="510381"/>
                </a:lnTo>
                <a:lnTo>
                  <a:pt x="0" y="510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91" r="-5012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144000" y="5747766"/>
            <a:ext cx="7544606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1D1D1D"/>
                </a:solidFill>
                <a:latin typeface="Poppins"/>
              </a:rPr>
              <a:t>Changing Epidemiology of Colorectal Cancer: What’s Going On and What Can We Do?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372F0-FF7B-514C-B9BE-331998E2A1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The changing epidemiology of colorectal cancer: what’s going on and what can we do?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42CE7A-D69C-8640-ABA8-B87102DC3A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Samir Gupta, MD, MSCS</a:t>
            </a:r>
          </a:p>
          <a:p>
            <a:r>
              <a:rPr lang="en-US" dirty="0">
                <a:solidFill>
                  <a:schemeClr val="bg1"/>
                </a:solidFill>
              </a:rPr>
              <a:t>Professor of Medicine, Division of Gastroenterology, UC San Diego</a:t>
            </a:r>
          </a:p>
          <a:p>
            <a:r>
              <a:rPr lang="en-US" dirty="0">
                <a:solidFill>
                  <a:schemeClr val="bg1"/>
                </a:solidFill>
              </a:rPr>
              <a:t>Staff Physician, VA San Diego Healthcare System</a:t>
            </a:r>
          </a:p>
          <a:p>
            <a:r>
              <a:rPr lang="en-US" dirty="0">
                <a:solidFill>
                  <a:schemeClr val="bg1"/>
                </a:solidFill>
              </a:rPr>
              <a:t>s1gupta@health.ucsd.edu</a:t>
            </a:r>
          </a:p>
        </p:txBody>
      </p:sp>
    </p:spTree>
    <p:extLst>
      <p:ext uri="{BB962C8B-B14F-4D97-AF65-F5344CB8AC3E}">
        <p14:creationId xmlns:p14="http://schemas.microsoft.com/office/powerpoint/2010/main" val="34523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DA504F-FFB9-50F3-1873-690E1C65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epidemiology of colorectal cancer (CRC) is changing, due to birth cohort effects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59CD60-A67A-B77E-3FC0-D7A026B0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2292844"/>
            <a:ext cx="16459198" cy="6241896"/>
          </a:xfrm>
        </p:spPr>
        <p:txBody>
          <a:bodyPr/>
          <a:lstStyle/>
          <a:p>
            <a:r>
              <a:rPr lang="en-US" sz="3200" dirty="0"/>
              <a:t>A birth cohort effect is when an outcome, such as incident CRC, is strongly determined by year of birth</a:t>
            </a:r>
          </a:p>
          <a:p>
            <a:r>
              <a:rPr lang="en-US" sz="3200" dirty="0"/>
              <a:t>Birth cohorts age through life and share exposures</a:t>
            </a:r>
          </a:p>
          <a:p>
            <a:pPr lvl="1"/>
            <a:r>
              <a:rPr lang="en-US" sz="2800" dirty="0"/>
              <a:t>Historical events</a:t>
            </a:r>
          </a:p>
          <a:p>
            <a:pPr lvl="1"/>
            <a:r>
              <a:rPr lang="en-US" sz="2800" dirty="0"/>
              <a:t>Social experiences</a:t>
            </a:r>
          </a:p>
          <a:p>
            <a:pPr lvl="1"/>
            <a:r>
              <a:rPr lang="en-US" sz="2800" dirty="0"/>
              <a:t>Socio-economic factors</a:t>
            </a:r>
          </a:p>
          <a:p>
            <a:pPr lvl="1"/>
            <a:r>
              <a:rPr lang="en-US" sz="2800" dirty="0"/>
              <a:t>Environmental exposures</a:t>
            </a:r>
          </a:p>
          <a:p>
            <a:r>
              <a:rPr lang="en-US" sz="3200" dirty="0"/>
              <a:t>Example: social media use based on exposure to evolving technologies and platforms</a:t>
            </a:r>
          </a:p>
          <a:p>
            <a:pPr lvl="1"/>
            <a:r>
              <a:rPr lang="en-US" sz="2400" dirty="0"/>
              <a:t>Baby Boomers born 1946 – 1964 more likely to use Facebook than other platforms</a:t>
            </a:r>
          </a:p>
          <a:p>
            <a:pPr lvl="1"/>
            <a:r>
              <a:rPr lang="en-US" sz="2400" dirty="0"/>
              <a:t>Generation X born 1965 – 1979 also more likely to use Facebook than other platforms, less likely to share personal stuff</a:t>
            </a:r>
          </a:p>
          <a:p>
            <a:pPr lvl="1"/>
            <a:r>
              <a:rPr lang="en-US" sz="2400" dirty="0"/>
              <a:t>Millennials born 1980 – 1995 heavily share on Instagram and some still Facebook, and often use for personal communication/sharing</a:t>
            </a:r>
          </a:p>
          <a:p>
            <a:pPr lvl="1"/>
            <a:r>
              <a:rPr lang="en-US" sz="2400" dirty="0"/>
              <a:t>Gen Z born 1996 onwards more likely to use Instagram and Snapchat, consume content on YouTube, and use social media more often for entertainment than personal sharing</a:t>
            </a:r>
          </a:p>
          <a:p>
            <a:pPr marL="914400" lvl="1" indent="0" algn="r">
              <a:buNone/>
            </a:pPr>
            <a:r>
              <a:rPr lang="en-US" sz="2100" dirty="0"/>
              <a:t>Source: https://</a:t>
            </a:r>
            <a:r>
              <a:rPr lang="en-US" sz="2100" dirty="0" err="1"/>
              <a:t>www.postbeyond.com</a:t>
            </a:r>
            <a:r>
              <a:rPr lang="en-US" sz="2100" dirty="0"/>
              <a:t>/social-media-generations-2/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466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3D774-62B8-A5FA-2993-F58DB4AA8A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328" y="-287915"/>
            <a:ext cx="16459200" cy="1330326"/>
          </a:xfrm>
        </p:spPr>
        <p:txBody>
          <a:bodyPr/>
          <a:lstStyle/>
          <a:p>
            <a:r>
              <a:rPr lang="en-US" dirty="0"/>
              <a:t>Birth Cohort CRC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3B0C1-6440-20BA-944C-C5DB94F4E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115" y="1277885"/>
            <a:ext cx="13219770" cy="864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33FE7-F7EE-A94B-5871-48CA727FF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-327723"/>
            <a:ext cx="16459200" cy="1329890"/>
          </a:xfrm>
        </p:spPr>
        <p:txBody>
          <a:bodyPr/>
          <a:lstStyle/>
          <a:p>
            <a:pPr algn="ctr"/>
            <a:r>
              <a:rPr lang="en-US" dirty="0"/>
              <a:t>Example changes: Age 50-59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EC4FD-70C0-65CC-864D-B93E7947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187" y="1243003"/>
            <a:ext cx="14167626" cy="87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4218-3B47-ABA3-DF85-D28AD82A5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are impacting who gets CRC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75620-F817-FDFA-CDC7-64F7B0D3A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897" y="2516917"/>
            <a:ext cx="8557266" cy="6770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0A1292-F518-CA71-7405-B26FDE78A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39" y="2516917"/>
            <a:ext cx="8745434" cy="656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81CB16-F1BA-3F40-B41E-29D0728437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4468" y="-338795"/>
            <a:ext cx="16459200" cy="1330326"/>
          </a:xfrm>
        </p:spPr>
        <p:txBody>
          <a:bodyPr/>
          <a:lstStyle/>
          <a:p>
            <a:r>
              <a:rPr lang="en-US" dirty="0"/>
              <a:t>Causes require more research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3B5EC6-9690-9E54-8929-F0925B951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97" y="1306970"/>
            <a:ext cx="14675006" cy="85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3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747485" y="1746485"/>
            <a:ext cx="10287000" cy="6794030"/>
            <a:chOff x="0" y="0"/>
            <a:chExt cx="3130550" cy="20675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C305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685319" y="476901"/>
            <a:ext cx="9234934" cy="9234934"/>
          </a:xfrm>
          <a:custGeom>
            <a:avLst/>
            <a:gdLst/>
            <a:ahLst/>
            <a:cxnLst/>
            <a:rect l="l" t="t" r="r" b="b"/>
            <a:pathLst>
              <a:path w="9234934" h="9234934">
                <a:moveTo>
                  <a:pt x="0" y="0"/>
                </a:moveTo>
                <a:lnTo>
                  <a:pt x="9234934" y="0"/>
                </a:lnTo>
                <a:lnTo>
                  <a:pt x="9234934" y="9234934"/>
                </a:lnTo>
                <a:lnTo>
                  <a:pt x="0" y="9234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8962" y="9542370"/>
            <a:ext cx="1459476" cy="510381"/>
          </a:xfrm>
          <a:custGeom>
            <a:avLst/>
            <a:gdLst/>
            <a:ahLst/>
            <a:cxnLst/>
            <a:rect l="l" t="t" r="r" b="b"/>
            <a:pathLst>
              <a:path w="1459476" h="510381">
                <a:moveTo>
                  <a:pt x="0" y="0"/>
                </a:moveTo>
                <a:lnTo>
                  <a:pt x="1459476" y="0"/>
                </a:lnTo>
                <a:lnTo>
                  <a:pt x="1459476" y="510381"/>
                </a:lnTo>
                <a:lnTo>
                  <a:pt x="0" y="510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91" r="-501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1574391"/>
            <a:ext cx="5854110" cy="85014"/>
          </a:xfrm>
          <a:custGeom>
            <a:avLst/>
            <a:gdLst/>
            <a:ahLst/>
            <a:cxnLst/>
            <a:rect l="l" t="t" r="r" b="b"/>
            <a:pathLst>
              <a:path w="7315200" h="36576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7609" y="2033275"/>
            <a:ext cx="335376" cy="511049"/>
          </a:xfrm>
          <a:custGeom>
            <a:avLst/>
            <a:gdLst/>
            <a:ahLst/>
            <a:cxnLst/>
            <a:rect l="l" t="t" r="r" b="b"/>
            <a:pathLst>
              <a:path w="335376" h="511049">
                <a:moveTo>
                  <a:pt x="0" y="0"/>
                </a:moveTo>
                <a:lnTo>
                  <a:pt x="335376" y="0"/>
                </a:lnTo>
                <a:lnTo>
                  <a:pt x="335376" y="511049"/>
                </a:lnTo>
                <a:lnTo>
                  <a:pt x="0" y="511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37009" y="692554"/>
            <a:ext cx="6941692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1D1D1D"/>
                </a:solidFill>
                <a:latin typeface="Poppins Bold"/>
              </a:rPr>
              <a:t>Today’s Agenda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02051" y="1957075"/>
            <a:ext cx="7051580" cy="714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1D1D1D"/>
                </a:solidFill>
                <a:latin typeface="Poppins"/>
              </a:rPr>
              <a:t>Welcome!</a:t>
            </a:r>
          </a:p>
          <a:p>
            <a:pPr>
              <a:lnSpc>
                <a:spcPts val="1399"/>
              </a:lnSpc>
            </a:pPr>
            <a:endParaRPr lang="en-US" sz="2999">
              <a:solidFill>
                <a:srgbClr val="1D1D1D"/>
              </a:solidFill>
              <a:latin typeface="Poppins"/>
            </a:endParaRP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1D1D1D"/>
                </a:solidFill>
                <a:latin typeface="Poppins"/>
              </a:rPr>
              <a:t>10 Years of Colorectal Cancer Screening in San Diego: How Far We’ve Come &amp; The Road Ahead </a:t>
            </a:r>
          </a:p>
          <a:p>
            <a:pPr>
              <a:lnSpc>
                <a:spcPts val="1399"/>
              </a:lnSpc>
            </a:pPr>
            <a:endParaRPr lang="en-US" sz="2999">
              <a:solidFill>
                <a:srgbClr val="1D1D1D"/>
              </a:solidFill>
              <a:latin typeface="Poppins"/>
            </a:endParaRP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1D1D1D"/>
                </a:solidFill>
                <a:latin typeface="Poppins"/>
              </a:rPr>
              <a:t>Changing Epidemiology of Colorectal Cancer: What’s Going On and What Can We Do?</a:t>
            </a:r>
          </a:p>
          <a:p>
            <a:pPr>
              <a:lnSpc>
                <a:spcPts val="1399"/>
              </a:lnSpc>
            </a:pPr>
            <a:endParaRPr lang="en-US" sz="2999">
              <a:solidFill>
                <a:srgbClr val="1D1D1D"/>
              </a:solidFill>
              <a:latin typeface="Poppins"/>
            </a:endParaRP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1D1D1D"/>
                </a:solidFill>
                <a:latin typeface="Poppins"/>
              </a:rPr>
              <a:t>FQHC Case Studies </a:t>
            </a:r>
          </a:p>
          <a:p>
            <a:pPr>
              <a:lnSpc>
                <a:spcPts val="1399"/>
              </a:lnSpc>
            </a:pPr>
            <a:endParaRPr lang="en-US" sz="2999">
              <a:solidFill>
                <a:srgbClr val="1D1D1D"/>
              </a:solidFill>
              <a:latin typeface="Poppins"/>
            </a:endParaRP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1D1D1D"/>
                </a:solidFill>
                <a:latin typeface="Poppins"/>
              </a:rPr>
              <a:t>CA CRC Coalition (C4) Advocacy Updates and Grants/Medi-Cal Expansion</a:t>
            </a:r>
          </a:p>
          <a:p>
            <a:pPr>
              <a:lnSpc>
                <a:spcPts val="1399"/>
              </a:lnSpc>
            </a:pPr>
            <a:endParaRPr lang="en-US" sz="2999">
              <a:solidFill>
                <a:srgbClr val="1D1D1D"/>
              </a:solidFill>
              <a:latin typeface="Poppins"/>
            </a:endParaRP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1D1D1D"/>
                </a:solidFill>
                <a:latin typeface="Poppins"/>
              </a:rPr>
              <a:t>Closing &amp; Next Steps</a:t>
            </a:r>
          </a:p>
        </p:txBody>
      </p:sp>
      <p:sp>
        <p:nvSpPr>
          <p:cNvPr id="10" name="Freeform 10"/>
          <p:cNvSpPr/>
          <p:nvPr/>
        </p:nvSpPr>
        <p:spPr>
          <a:xfrm>
            <a:off x="927609" y="2734824"/>
            <a:ext cx="335376" cy="511049"/>
          </a:xfrm>
          <a:custGeom>
            <a:avLst/>
            <a:gdLst/>
            <a:ahLst/>
            <a:cxnLst/>
            <a:rect l="l" t="t" r="r" b="b"/>
            <a:pathLst>
              <a:path w="335376" h="511049">
                <a:moveTo>
                  <a:pt x="0" y="0"/>
                </a:moveTo>
                <a:lnTo>
                  <a:pt x="335376" y="0"/>
                </a:lnTo>
                <a:lnTo>
                  <a:pt x="335376" y="511049"/>
                </a:lnTo>
                <a:lnTo>
                  <a:pt x="0" y="511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7609" y="4474598"/>
            <a:ext cx="335376" cy="511049"/>
          </a:xfrm>
          <a:custGeom>
            <a:avLst/>
            <a:gdLst/>
            <a:ahLst/>
            <a:cxnLst/>
            <a:rect l="l" t="t" r="r" b="b"/>
            <a:pathLst>
              <a:path w="335376" h="511049">
                <a:moveTo>
                  <a:pt x="0" y="0"/>
                </a:moveTo>
                <a:lnTo>
                  <a:pt x="335376" y="0"/>
                </a:lnTo>
                <a:lnTo>
                  <a:pt x="335376" y="511050"/>
                </a:lnTo>
                <a:lnTo>
                  <a:pt x="0" y="511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7609" y="6197789"/>
            <a:ext cx="335376" cy="511049"/>
          </a:xfrm>
          <a:custGeom>
            <a:avLst/>
            <a:gdLst/>
            <a:ahLst/>
            <a:cxnLst/>
            <a:rect l="l" t="t" r="r" b="b"/>
            <a:pathLst>
              <a:path w="335376" h="511049">
                <a:moveTo>
                  <a:pt x="0" y="0"/>
                </a:moveTo>
                <a:lnTo>
                  <a:pt x="335376" y="0"/>
                </a:lnTo>
                <a:lnTo>
                  <a:pt x="335376" y="511049"/>
                </a:lnTo>
                <a:lnTo>
                  <a:pt x="0" y="511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27609" y="6927913"/>
            <a:ext cx="335376" cy="511049"/>
          </a:xfrm>
          <a:custGeom>
            <a:avLst/>
            <a:gdLst/>
            <a:ahLst/>
            <a:cxnLst/>
            <a:rect l="l" t="t" r="r" b="b"/>
            <a:pathLst>
              <a:path w="335376" h="511049">
                <a:moveTo>
                  <a:pt x="0" y="0"/>
                </a:moveTo>
                <a:lnTo>
                  <a:pt x="335376" y="0"/>
                </a:lnTo>
                <a:lnTo>
                  <a:pt x="335376" y="511049"/>
                </a:lnTo>
                <a:lnTo>
                  <a:pt x="0" y="511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8162" y="8648637"/>
            <a:ext cx="335376" cy="511049"/>
          </a:xfrm>
          <a:custGeom>
            <a:avLst/>
            <a:gdLst/>
            <a:ahLst/>
            <a:cxnLst/>
            <a:rect l="l" t="t" r="r" b="b"/>
            <a:pathLst>
              <a:path w="335376" h="511049">
                <a:moveTo>
                  <a:pt x="0" y="0"/>
                </a:moveTo>
                <a:lnTo>
                  <a:pt x="335376" y="0"/>
                </a:lnTo>
                <a:lnTo>
                  <a:pt x="335376" y="511050"/>
                </a:lnTo>
                <a:lnTo>
                  <a:pt x="0" y="511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49A0F-6C8E-1AF5-9752-9A94C9FE0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</a:t>
            </a:r>
            <a:r>
              <a:rPr lang="en-US" dirty="0"/>
              <a:t>can we do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694D2-AE4B-4B28-A2A2-CC3086BBC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057" y="2320722"/>
            <a:ext cx="8419170" cy="6241896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Individuals </a:t>
            </a:r>
            <a:r>
              <a:rPr lang="en-US" sz="3200" u="sng" dirty="0">
                <a:solidFill>
                  <a:srgbClr val="FFFF00"/>
                </a:solidFill>
              </a:rPr>
              <a:t>under age 45</a:t>
            </a:r>
          </a:p>
          <a:p>
            <a:pPr lvl="1"/>
            <a:r>
              <a:rPr lang="en-US" sz="3200" dirty="0"/>
              <a:t>Close the clinical loop on potential red-flag signs and symptoms of CRC</a:t>
            </a:r>
          </a:p>
          <a:p>
            <a:pPr lvl="1"/>
            <a:r>
              <a:rPr lang="en-US" sz="3200" dirty="0"/>
              <a:t>Measure and act on family history</a:t>
            </a:r>
          </a:p>
          <a:p>
            <a:pPr lvl="2"/>
            <a:r>
              <a:rPr lang="en-US" sz="2800" dirty="0"/>
              <a:t>Among those with family history and CRC &lt;age 50, if guidelines had been applied: </a:t>
            </a:r>
          </a:p>
          <a:p>
            <a:pPr lvl="3"/>
            <a:r>
              <a:rPr lang="en-US" sz="2400" dirty="0"/>
              <a:t>82% could have been diagnosed earlier</a:t>
            </a:r>
          </a:p>
          <a:p>
            <a:pPr lvl="3"/>
            <a:r>
              <a:rPr lang="en-US" sz="2400" dirty="0"/>
              <a:t>67% had CRC prevented</a:t>
            </a:r>
          </a:p>
          <a:p>
            <a:r>
              <a:rPr lang="en-US" sz="3200" dirty="0">
                <a:solidFill>
                  <a:srgbClr val="FFFF00"/>
                </a:solidFill>
              </a:rPr>
              <a:t>Individuals age </a:t>
            </a:r>
            <a:r>
              <a:rPr lang="en-US" sz="3200" u="sng" dirty="0">
                <a:solidFill>
                  <a:srgbClr val="FFFF00"/>
                </a:solidFill>
              </a:rPr>
              <a:t>&gt;</a:t>
            </a:r>
            <a:r>
              <a:rPr lang="en-US" sz="3200" dirty="0">
                <a:solidFill>
                  <a:srgbClr val="FFFF00"/>
                </a:solidFill>
              </a:rPr>
              <a:t>45 age eligible for screening</a:t>
            </a:r>
          </a:p>
          <a:p>
            <a:pPr lvl="1"/>
            <a:r>
              <a:rPr lang="en-US" sz="3200" dirty="0"/>
              <a:t>↑ Urgency to get people up to date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B91A018-EA99-AD60-FF2F-5E47E30E1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016" y="3615135"/>
            <a:ext cx="9286564" cy="39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388A6F-14A9-FC80-9756-C374E5CF4C33}"/>
              </a:ext>
            </a:extLst>
          </p:cNvPr>
          <p:cNvSpPr txBox="1"/>
          <p:nvPr/>
        </p:nvSpPr>
        <p:spPr>
          <a:xfrm>
            <a:off x="9674065" y="9307144"/>
            <a:ext cx="8613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Stanich</a:t>
            </a:r>
            <a:r>
              <a:rPr lang="en-US" dirty="0">
                <a:solidFill>
                  <a:schemeClr val="bg1"/>
                </a:solidFill>
              </a:rPr>
              <a:t> Gastro 2021; Burnett Hartman; A </a:t>
            </a:r>
            <a:r>
              <a:rPr lang="en-US" dirty="0" err="1">
                <a:solidFill>
                  <a:schemeClr val="bg1"/>
                </a:solidFill>
              </a:rPr>
              <a:t>Demb</a:t>
            </a:r>
            <a:r>
              <a:rPr lang="en-US" dirty="0">
                <a:solidFill>
                  <a:schemeClr val="bg1"/>
                </a:solidFill>
              </a:rPr>
              <a:t>; J Lee JK; Gupta S Gastro 2021; Siegel CA J Clin 2023</a:t>
            </a:r>
          </a:p>
        </p:txBody>
      </p:sp>
    </p:spTree>
    <p:extLst>
      <p:ext uri="{BB962C8B-B14F-4D97-AF65-F5344CB8AC3E}">
        <p14:creationId xmlns:p14="http://schemas.microsoft.com/office/powerpoint/2010/main" val="4399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7" name="Subtitle 6"/>
          <p:cNvSpPr>
            <a:spLocks noGrp="1"/>
          </p:cNvSpPr>
          <p:nvPr>
            <p:ph idx="1"/>
          </p:nvPr>
        </p:nvSpPr>
        <p:spPr>
          <a:xfrm>
            <a:off x="361604" y="2337449"/>
            <a:ext cx="17011996" cy="6819430"/>
          </a:xfrm>
        </p:spPr>
        <p:txBody>
          <a:bodyPr/>
          <a:lstStyle/>
          <a:p>
            <a:pPr lvl="1" algn="l"/>
            <a:r>
              <a:rPr lang="en-US" sz="4200" dirty="0">
                <a:solidFill>
                  <a:schemeClr val="bg1"/>
                </a:solidFill>
              </a:rPr>
              <a:t>Grant Support: </a:t>
            </a:r>
          </a:p>
          <a:p>
            <a:pPr lvl="2"/>
            <a:r>
              <a:rPr lang="en-US" sz="3600" dirty="0">
                <a:solidFill>
                  <a:schemeClr val="bg1"/>
                </a:solidFill>
              </a:rPr>
              <a:t>NCI UG3 CA233314 01A1 (Martinez, Gupta, Castaneda, </a:t>
            </a:r>
            <a:r>
              <a:rPr lang="en-US" sz="3600" dirty="0" err="1">
                <a:solidFill>
                  <a:schemeClr val="bg1"/>
                </a:solidFill>
              </a:rPr>
              <a:t>Roesch</a:t>
            </a:r>
            <a:r>
              <a:rPr lang="en-US" sz="3600" dirty="0">
                <a:solidFill>
                  <a:schemeClr val="bg1"/>
                </a:solidFill>
              </a:rPr>
              <a:t> MPI)</a:t>
            </a:r>
          </a:p>
          <a:p>
            <a:pPr lvl="2"/>
            <a:r>
              <a:rPr lang="en-US" sz="3600" dirty="0">
                <a:solidFill>
                  <a:schemeClr val="bg1"/>
                </a:solidFill>
              </a:rPr>
              <a:t>Cancer Center Support Grant CA023100-32</a:t>
            </a:r>
          </a:p>
          <a:p>
            <a:pPr lvl="2"/>
            <a:r>
              <a:rPr lang="en-US" sz="3600" dirty="0">
                <a:solidFill>
                  <a:schemeClr val="bg1"/>
                </a:solidFill>
              </a:rPr>
              <a:t>NCI U54 CA132379  CA132384 (Martinez; </a:t>
            </a:r>
            <a:r>
              <a:rPr lang="en-US" sz="3600" dirty="0" err="1">
                <a:solidFill>
                  <a:schemeClr val="bg1"/>
                </a:solidFill>
              </a:rPr>
              <a:t>Madanat</a:t>
            </a:r>
            <a:r>
              <a:rPr lang="en-US" sz="3600" dirty="0">
                <a:solidFill>
                  <a:schemeClr val="bg1"/>
                </a:solidFill>
              </a:rPr>
              <a:t>)</a:t>
            </a:r>
          </a:p>
          <a:p>
            <a:pPr lvl="2"/>
            <a:r>
              <a:rPr lang="en-US" sz="3600" dirty="0">
                <a:solidFill>
                  <a:schemeClr val="bg1"/>
                </a:solidFill>
              </a:rPr>
              <a:t>American Cancer Society RSG-17-232-01-CPPB (</a:t>
            </a:r>
            <a:r>
              <a:rPr lang="en-US" sz="3600" dirty="0" err="1">
                <a:solidFill>
                  <a:schemeClr val="bg1"/>
                </a:solidFill>
              </a:rPr>
              <a:t>Nodora</a:t>
            </a:r>
            <a:r>
              <a:rPr lang="en-US" sz="3600" dirty="0">
                <a:solidFill>
                  <a:schemeClr val="bg1"/>
                </a:solidFill>
              </a:rPr>
              <a:t>)</a:t>
            </a:r>
          </a:p>
          <a:p>
            <a:pPr lvl="2"/>
            <a:r>
              <a:rPr lang="en-US" sz="3600" dirty="0">
                <a:solidFill>
                  <a:schemeClr val="bg1"/>
                </a:solidFill>
              </a:rPr>
              <a:t>NCI R37 CA222866 (Gupta)</a:t>
            </a:r>
          </a:p>
          <a:p>
            <a:pPr lvl="1" algn="l"/>
            <a:r>
              <a:rPr lang="en-US" sz="4200" dirty="0">
                <a:solidFill>
                  <a:schemeClr val="bg1"/>
                </a:solidFill>
              </a:rPr>
              <a:t>Birth Cohort CRC concepts: Drs. </a:t>
            </a:r>
            <a:r>
              <a:rPr lang="en-US" sz="4200" dirty="0" err="1">
                <a:solidFill>
                  <a:schemeClr val="bg1"/>
                </a:solidFill>
              </a:rPr>
              <a:t>Folasade</a:t>
            </a:r>
            <a:r>
              <a:rPr lang="en-US" sz="4200" dirty="0">
                <a:solidFill>
                  <a:schemeClr val="bg1"/>
                </a:solidFill>
              </a:rPr>
              <a:t> May, Sonia Kupfer, and Caitlin Murphy</a:t>
            </a:r>
          </a:p>
          <a:p>
            <a:pPr lvl="1" algn="l"/>
            <a:r>
              <a:rPr lang="en-US" sz="4200" dirty="0">
                <a:solidFill>
                  <a:schemeClr val="bg1"/>
                </a:solidFill>
              </a:rPr>
              <a:t>Contact: </a:t>
            </a:r>
            <a:r>
              <a:rPr lang="en-US" sz="4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s1gupta@health.ucsd.edu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C1298-1EFA-D097-0F7A-5E97761F9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2468" y="7214838"/>
            <a:ext cx="3923928" cy="273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3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44622"/>
            <a:ext cx="7545209" cy="7797755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solidFill>
              <a:srgbClr val="1C2AA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9345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28680" y="1554643"/>
            <a:ext cx="6945250" cy="7177715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12253940" y="4252940"/>
            <a:ext cx="10287000" cy="1781120"/>
            <a:chOff x="0" y="0"/>
            <a:chExt cx="3130550" cy="20675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C305E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5621000" y="9592866"/>
            <a:ext cx="1459476" cy="510381"/>
          </a:xfrm>
          <a:custGeom>
            <a:avLst/>
            <a:gdLst/>
            <a:ahLst/>
            <a:cxnLst/>
            <a:rect l="l" t="t" r="r" b="b"/>
            <a:pathLst>
              <a:path w="1459476" h="510381">
                <a:moveTo>
                  <a:pt x="0" y="0"/>
                </a:moveTo>
                <a:lnTo>
                  <a:pt x="1459477" y="0"/>
                </a:lnTo>
                <a:lnTo>
                  <a:pt x="1459477" y="510381"/>
                </a:lnTo>
                <a:lnTo>
                  <a:pt x="0" y="51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91" r="-501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3005" y="4439015"/>
            <a:ext cx="6262085" cy="1408969"/>
          </a:xfrm>
          <a:custGeom>
            <a:avLst/>
            <a:gdLst/>
            <a:ahLst/>
            <a:cxnLst/>
            <a:rect l="l" t="t" r="r" b="b"/>
            <a:pathLst>
              <a:path w="6262085" h="1408969">
                <a:moveTo>
                  <a:pt x="0" y="0"/>
                </a:moveTo>
                <a:lnTo>
                  <a:pt x="6262084" y="0"/>
                </a:lnTo>
                <a:lnTo>
                  <a:pt x="6262084" y="1408970"/>
                </a:lnTo>
                <a:lnTo>
                  <a:pt x="0" y="1408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144000" y="3196209"/>
            <a:ext cx="8399120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1D1D1D"/>
                </a:solidFill>
                <a:latin typeface="Poppins Bold"/>
              </a:rPr>
              <a:t>Neighborhood Healthcare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4795266"/>
            <a:ext cx="7544606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1D1D1D"/>
                </a:solidFill>
                <a:latin typeface="Poppins Bold"/>
              </a:rPr>
              <a:t>Federally Qualified Health Center Case Study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6014466"/>
            <a:ext cx="7544606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1D1D1D"/>
                </a:solidFill>
                <a:latin typeface="Poppins"/>
              </a:rPr>
              <a:t>Progress in Colorectal Cancer Screening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44622"/>
            <a:ext cx="7545209" cy="7797755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solidFill>
              <a:srgbClr val="1C2AA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9345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28680" y="1554643"/>
            <a:ext cx="6945250" cy="7177715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12239520" y="4260559"/>
            <a:ext cx="10287000" cy="1781120"/>
            <a:chOff x="0" y="0"/>
            <a:chExt cx="3130550" cy="20675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C305E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5762722" y="9486900"/>
            <a:ext cx="1459476" cy="510381"/>
          </a:xfrm>
          <a:custGeom>
            <a:avLst/>
            <a:gdLst/>
            <a:ahLst/>
            <a:cxnLst/>
            <a:rect l="l" t="t" r="r" b="b"/>
            <a:pathLst>
              <a:path w="1459476" h="510381">
                <a:moveTo>
                  <a:pt x="0" y="0"/>
                </a:moveTo>
                <a:lnTo>
                  <a:pt x="1459477" y="0"/>
                </a:lnTo>
                <a:lnTo>
                  <a:pt x="1459477" y="510381"/>
                </a:lnTo>
                <a:lnTo>
                  <a:pt x="0" y="51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91" r="-501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54896" y="2088846"/>
            <a:ext cx="5982013" cy="5982013"/>
          </a:xfrm>
          <a:custGeom>
            <a:avLst/>
            <a:gdLst/>
            <a:ahLst/>
            <a:cxnLst/>
            <a:rect l="l" t="t" r="r" b="b"/>
            <a:pathLst>
              <a:path w="5982013" h="5982013">
                <a:moveTo>
                  <a:pt x="0" y="0"/>
                </a:moveTo>
                <a:lnTo>
                  <a:pt x="5982013" y="0"/>
                </a:lnTo>
                <a:lnTo>
                  <a:pt x="5982013" y="5982013"/>
                </a:lnTo>
                <a:lnTo>
                  <a:pt x="0" y="5982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144000" y="3196209"/>
            <a:ext cx="8399120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1D1D1D"/>
                </a:solidFill>
                <a:latin typeface="Poppins Bold"/>
              </a:rPr>
              <a:t>Family Health Centers of San Diego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4795266"/>
            <a:ext cx="7544606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1D1D1D"/>
                </a:solidFill>
                <a:latin typeface="Poppins Bold"/>
              </a:rPr>
              <a:t>Federally Qualified Health Center Case Study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6014466"/>
            <a:ext cx="7544606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1D1D1D"/>
                </a:solidFill>
                <a:latin typeface="Poppins"/>
              </a:rPr>
              <a:t>Progress in Colorectal Cancer Screening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44622"/>
            <a:ext cx="7545209" cy="7797755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solidFill>
              <a:srgbClr val="1C2AA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9345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28680" y="1554643"/>
            <a:ext cx="6945250" cy="7177715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593418" y="1828242"/>
            <a:ext cx="6415774" cy="6630516"/>
            <a:chOff x="0" y="0"/>
            <a:chExt cx="6362700" cy="6575666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blipFill>
              <a:blip r:embed="rId2"/>
              <a:stretch>
                <a:fillRect b="-20034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12238700" y="4252940"/>
            <a:ext cx="10287000" cy="1781120"/>
            <a:chOff x="0" y="0"/>
            <a:chExt cx="3130550" cy="20675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C305E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9144000" y="3196209"/>
            <a:ext cx="8399120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1D1D1D"/>
                </a:solidFill>
                <a:latin typeface="Poppins Bold"/>
              </a:rPr>
              <a:t>Daniel Stonewall Anderson, MD, MACP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4795266"/>
            <a:ext cx="7544606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1D1D1D"/>
                </a:solidFill>
                <a:latin typeface="Poppins Bold"/>
              </a:rPr>
              <a:t>California Colorectal Cancer Coalition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761902" y="9554766"/>
            <a:ext cx="1459476" cy="510381"/>
          </a:xfrm>
          <a:custGeom>
            <a:avLst/>
            <a:gdLst/>
            <a:ahLst/>
            <a:cxnLst/>
            <a:rect l="l" t="t" r="r" b="b"/>
            <a:pathLst>
              <a:path w="1459476" h="510381">
                <a:moveTo>
                  <a:pt x="0" y="0"/>
                </a:moveTo>
                <a:lnTo>
                  <a:pt x="1459477" y="0"/>
                </a:lnTo>
                <a:lnTo>
                  <a:pt x="1459477" y="510381"/>
                </a:lnTo>
                <a:lnTo>
                  <a:pt x="0" y="510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91" r="-5012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210675" y="5481066"/>
            <a:ext cx="7544606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1D1D1D"/>
                </a:solidFill>
                <a:latin typeface="Poppins"/>
              </a:rPr>
              <a:t>CA CRC Coalition (C4) Advocacy Updates and Grants/Medi-Cal Expansion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EAB8CF5-1A8C-DF4E-A91F-27DE6FC6524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771900" y="5331870"/>
            <a:ext cx="14516100" cy="312633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Daniel S. Anderson MACP</a:t>
            </a:r>
          </a:p>
          <a:p>
            <a:pPr marL="0" indent="0" algn="ctr">
              <a:buNone/>
            </a:pPr>
            <a:r>
              <a:rPr lang="en-US" dirty="0"/>
              <a:t>President Board of Directors (C4)</a:t>
            </a:r>
          </a:p>
          <a:p>
            <a:pPr marL="0" indent="0" algn="ctr">
              <a:buNone/>
            </a:pPr>
            <a:r>
              <a:rPr lang="en-US" dirty="0"/>
              <a:t>February 27,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C39F7-F137-E64A-AE85-4A303F6E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057400"/>
            <a:ext cx="14249400" cy="33432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/>
              <a:t>California Colorectal Cancer Coalition (C4) Advocacy Update</a:t>
            </a:r>
            <a:br>
              <a:rPr lang="en-US" sz="6000" dirty="0"/>
            </a:br>
            <a:r>
              <a:rPr lang="en-US" sz="6000" dirty="0"/>
              <a:t>C4 Grants Update</a:t>
            </a:r>
            <a:br>
              <a:rPr lang="en-US" sz="6000" dirty="0"/>
            </a:br>
            <a:r>
              <a:rPr lang="en-US" sz="6000" dirty="0" err="1"/>
              <a:t>Medi</a:t>
            </a:r>
            <a:r>
              <a:rPr lang="en-US" sz="6000" dirty="0"/>
              <a:t>-Cal Expansion Update</a:t>
            </a: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83926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28444D85-6F33-764A-A760-7614FDAA6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43400" y="0"/>
            <a:ext cx="12344400" cy="1828800"/>
          </a:xfrm>
        </p:spPr>
        <p:txBody>
          <a:bodyPr/>
          <a:lstStyle/>
          <a:p>
            <a:pPr algn="ctr"/>
            <a:r>
              <a:rPr lang="en-US" altLang="en-US" sz="90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Objectives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1C481DB2-6E7D-234F-8145-37BC95A9E3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71900" y="1257300"/>
            <a:ext cx="14287500" cy="8915400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Review changes to </a:t>
            </a:r>
            <a:r>
              <a:rPr lang="en-US" altLang="en-US" dirty="0" err="1">
                <a:ea typeface="ＭＳ Ｐゴシック" panose="020B0600070205080204" pitchFamily="34" charset="-128"/>
              </a:rPr>
              <a:t>Medi</a:t>
            </a:r>
            <a:r>
              <a:rPr lang="en-US" altLang="en-US" dirty="0">
                <a:ea typeface="ＭＳ Ｐゴシック" panose="020B0600070205080204" pitchFamily="34" charset="-128"/>
              </a:rPr>
              <a:t>-Cal that will impact CRC screening </a:t>
            </a:r>
          </a:p>
          <a:p>
            <a:pPr marL="1114425" indent="-1114425">
              <a:buFont typeface="+mj-lt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Review where the California Department of Health Care Services is in reporting colorectal cancer screening rates for </a:t>
            </a:r>
            <a:r>
              <a:rPr lang="en-US" altLang="en-US" dirty="0" err="1">
                <a:ea typeface="ＭＳ Ｐゴシック" panose="020B0600070205080204" pitchFamily="34" charset="-128"/>
              </a:rPr>
              <a:t>Medi</a:t>
            </a:r>
            <a:r>
              <a:rPr lang="en-US" altLang="en-US" dirty="0">
                <a:ea typeface="ＭＳ Ｐゴシック" panose="020B0600070205080204" pitchFamily="34" charset="-128"/>
              </a:rPr>
              <a:t>-Cal Health Plans as an Adult Quality Core Measures in 2022</a:t>
            </a:r>
          </a:p>
          <a:p>
            <a:pPr marL="1114425" indent="-1114425">
              <a:buFont typeface="+mj-lt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Discuss the next steps after health plans serving San Diego </a:t>
            </a:r>
            <a:r>
              <a:rPr lang="en-US" altLang="en-US" dirty="0" err="1">
                <a:ea typeface="ＭＳ Ｐゴシック" panose="020B0600070205080204" pitchFamily="34" charset="-128"/>
              </a:rPr>
              <a:t>Medi</a:t>
            </a:r>
            <a:r>
              <a:rPr lang="en-US" altLang="en-US" dirty="0">
                <a:ea typeface="ＭＳ Ｐゴシック" panose="020B0600070205080204" pitchFamily="34" charset="-128"/>
              </a:rPr>
              <a:t>-Cal patients are published</a:t>
            </a:r>
          </a:p>
          <a:p>
            <a:pPr marL="1114425" indent="-1114425">
              <a:buFont typeface="+mj-lt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Review changes in </a:t>
            </a:r>
            <a:r>
              <a:rPr lang="en-US" altLang="en-US" dirty="0" err="1">
                <a:ea typeface="ＭＳ Ｐゴシック" panose="020B0600070205080204" pitchFamily="34" charset="-128"/>
              </a:rPr>
              <a:t>Medi</a:t>
            </a:r>
            <a:r>
              <a:rPr lang="en-US" altLang="en-US" dirty="0">
                <a:ea typeface="ＭＳ Ｐゴシック" panose="020B0600070205080204" pitchFamily="34" charset="-128"/>
              </a:rPr>
              <a:t>-Cal eligibility on FQHCs uninsured rate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Review the C4 Grants Program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Review the C4, CDOC, and CDHCS Grants Program 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0282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51EB2-38AE-8946-A0A2-8105B6B7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0" y="114300"/>
            <a:ext cx="14516100" cy="182880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00B050"/>
                </a:solidFill>
              </a:rPr>
              <a:t>California’s Efforts Which Have Reduced California’s Uninsured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513A9-E183-F64A-84C5-3121D633C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1714501"/>
            <a:ext cx="14461956" cy="76520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6000" dirty="0"/>
          </a:p>
          <a:p>
            <a:r>
              <a:rPr lang="en-US" sz="6000" dirty="0" err="1"/>
              <a:t>Medi</a:t>
            </a:r>
            <a:r>
              <a:rPr lang="en-US" sz="6000" dirty="0"/>
              <a:t>-Cal Expansion California in 2014</a:t>
            </a:r>
          </a:p>
          <a:p>
            <a:r>
              <a:rPr lang="en-US" sz="6000" dirty="0" err="1"/>
              <a:t>Medi</a:t>
            </a:r>
            <a:r>
              <a:rPr lang="en-US" sz="6000" dirty="0"/>
              <a:t>-Cal Expansion to Undocumented Persons below age 27 in 2020  </a:t>
            </a:r>
          </a:p>
          <a:p>
            <a:r>
              <a:rPr lang="en-US" sz="6000" dirty="0"/>
              <a:t>Assembly Bill (AB) 133 (Chapter 143, Statutes of 2021), Amended Welfare and Institutions Code Section 14007.8 to expand eligibility for full-scope </a:t>
            </a:r>
            <a:r>
              <a:rPr lang="en-US" sz="6000" dirty="0" err="1"/>
              <a:t>Medi</a:t>
            </a:r>
            <a:r>
              <a:rPr lang="en-US" sz="6000" dirty="0"/>
              <a:t>-Cal to individuals who are 50 years of age or older, regardless of </a:t>
            </a:r>
            <a:r>
              <a:rPr lang="en-US" sz="6000" b="1" dirty="0"/>
              <a:t>citizenship</a:t>
            </a:r>
            <a:r>
              <a:rPr lang="en-US" sz="6000" dirty="0"/>
              <a:t> or </a:t>
            </a:r>
            <a:r>
              <a:rPr lang="en-US" sz="6000" b="1" dirty="0"/>
              <a:t>immigration</a:t>
            </a:r>
            <a:r>
              <a:rPr lang="en-US" sz="6000" dirty="0"/>
              <a:t> status, if otherwise eligible.  Expected to extend coverage to more than </a:t>
            </a:r>
            <a:r>
              <a:rPr lang="en-US" sz="6000" b="1" dirty="0"/>
              <a:t>185,000</a:t>
            </a:r>
            <a:r>
              <a:rPr lang="en-US" sz="6000" dirty="0"/>
              <a:t> individuals who are 50 years of age or older.  Implementation date May 1, 2022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78759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93ED7-F517-494A-AF65-DE162641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300" y="114300"/>
            <a:ext cx="14744700" cy="205740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00B050"/>
                </a:solidFill>
              </a:rPr>
              <a:t>California’s Efforts Which Reduced California’s Uninsured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CA72E-5ABE-2B40-BF39-F0F36EA8B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0" y="2286002"/>
            <a:ext cx="14287500" cy="7886700"/>
          </a:xfrm>
        </p:spPr>
        <p:txBody>
          <a:bodyPr>
            <a:normAutofit fontScale="92500" lnSpcReduction="20000"/>
          </a:bodyPr>
          <a:lstStyle/>
          <a:p>
            <a:r>
              <a:rPr lang="en-US" sz="6000" dirty="0"/>
              <a:t>The Final 2022 Budget approved the expansion of </a:t>
            </a:r>
            <a:r>
              <a:rPr lang="en-US" sz="6000" dirty="0" err="1"/>
              <a:t>Medi</a:t>
            </a:r>
            <a:r>
              <a:rPr lang="en-US" sz="6000" dirty="0"/>
              <a:t>-Cal eligibility to </a:t>
            </a:r>
            <a:r>
              <a:rPr lang="en-US" sz="6000" b="1" dirty="0"/>
              <a:t>undocumented</a:t>
            </a:r>
            <a:r>
              <a:rPr lang="en-US" sz="6000" dirty="0"/>
              <a:t> Californians age 26 to 49, effective on January 1, 2024</a:t>
            </a:r>
          </a:p>
          <a:p>
            <a:r>
              <a:rPr lang="en-US" sz="6000" dirty="0"/>
              <a:t>This  provided insurance to an additional </a:t>
            </a:r>
            <a:r>
              <a:rPr lang="en-US" sz="6000" b="1" dirty="0"/>
              <a:t>700,000</a:t>
            </a:r>
            <a:r>
              <a:rPr lang="en-US" sz="6000" dirty="0"/>
              <a:t> Californians</a:t>
            </a:r>
          </a:p>
          <a:p>
            <a:r>
              <a:rPr lang="en-US" sz="6000" dirty="0" err="1"/>
              <a:t>Medi</a:t>
            </a:r>
            <a:r>
              <a:rPr lang="en-US" sz="6000" dirty="0"/>
              <a:t>-Cal covered 15.5 million Californians in 2023</a:t>
            </a:r>
          </a:p>
          <a:p>
            <a:r>
              <a:rPr lang="en-US" sz="6000" dirty="0"/>
              <a:t> Sign-up rate in previous </a:t>
            </a:r>
            <a:r>
              <a:rPr lang="en-US" sz="6000" dirty="0" err="1"/>
              <a:t>Medi</a:t>
            </a:r>
            <a:r>
              <a:rPr lang="en-US" sz="6000" dirty="0"/>
              <a:t>-Cal expansions to the undocumented has been robust</a:t>
            </a:r>
          </a:p>
        </p:txBody>
      </p:sp>
    </p:spTree>
    <p:extLst>
      <p:ext uri="{BB962C8B-B14F-4D97-AF65-F5344CB8AC3E}">
        <p14:creationId xmlns:p14="http://schemas.microsoft.com/office/powerpoint/2010/main" val="3005050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5A6E7-8632-D844-8ED3-D716CA396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342900"/>
            <a:ext cx="14401800" cy="1714500"/>
          </a:xfrm>
        </p:spPr>
        <p:txBody>
          <a:bodyPr/>
          <a:lstStyle/>
          <a:p>
            <a:pPr algn="ctr"/>
            <a:r>
              <a:rPr lang="en-US" dirty="0"/>
              <a:t>Results of California’s Efforts to Decrease the Uninsured 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96BD7-933B-864F-97CF-7C42EE7C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0" y="2628902"/>
            <a:ext cx="13872411" cy="76580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California 			2013=19%			2023=7.9%</a:t>
            </a:r>
          </a:p>
          <a:p>
            <a:pPr marL="0" indent="0">
              <a:buNone/>
            </a:pPr>
            <a:r>
              <a:rPr lang="en-US" dirty="0"/>
              <a:t>California FQHCs		2010=43%			2022=15%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San Diego’s FQHCs		2010				2022</a:t>
            </a:r>
          </a:p>
          <a:p>
            <a:pPr marL="0" indent="0">
              <a:buNone/>
            </a:pPr>
            <a:r>
              <a:rPr lang="en-US" dirty="0"/>
              <a:t>Vista				         63%				18%</a:t>
            </a:r>
          </a:p>
          <a:p>
            <a:pPr marL="0" indent="0">
              <a:buNone/>
            </a:pPr>
            <a:r>
              <a:rPr lang="en-US" dirty="0"/>
              <a:t>FH Centers			         60%				32%</a:t>
            </a:r>
          </a:p>
          <a:p>
            <a:pPr marL="0" indent="0">
              <a:buNone/>
            </a:pPr>
            <a:r>
              <a:rPr lang="en-US" dirty="0"/>
              <a:t>NHC				                 32%				13%</a:t>
            </a:r>
          </a:p>
          <a:p>
            <a:pPr marL="0" indent="0">
              <a:buNone/>
            </a:pPr>
            <a:r>
              <a:rPr lang="en-US" dirty="0"/>
              <a:t>San Ysidro			         52%				22%</a:t>
            </a:r>
          </a:p>
          <a:p>
            <a:pPr marL="0" indent="0">
              <a:buNone/>
            </a:pPr>
            <a:r>
              <a:rPr lang="en-US" dirty="0"/>
              <a:t>SDFC				         32%				11%</a:t>
            </a:r>
          </a:p>
          <a:p>
            <a:pPr marL="0" indent="0">
              <a:buNone/>
            </a:pPr>
            <a:r>
              <a:rPr lang="en-US" dirty="0"/>
              <a:t>NCHP				         43%				21%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B050"/>
                </a:solidFill>
              </a:rPr>
              <a:t>hrsa.gov</a:t>
            </a:r>
            <a:r>
              <a:rPr lang="en-US" dirty="0">
                <a:solidFill>
                  <a:srgbClr val="00B050"/>
                </a:solidFill>
              </a:rPr>
              <a:t>/</a:t>
            </a:r>
            <a:r>
              <a:rPr lang="en-US" dirty="0" err="1">
                <a:solidFill>
                  <a:srgbClr val="00B050"/>
                </a:solidFill>
              </a:rPr>
              <a:t>uds</a:t>
            </a:r>
            <a:r>
              <a:rPr lang="en-US" dirty="0">
                <a:solidFill>
                  <a:srgbClr val="00B050"/>
                </a:solidFill>
              </a:rPr>
              <a:t>/datacenter</a:t>
            </a:r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708165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44622"/>
            <a:ext cx="7545209" cy="7797755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solidFill>
              <a:srgbClr val="1C2AA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9345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28680" y="1554643"/>
            <a:ext cx="6945250" cy="7177715"/>
            <a:chOff x="0" y="0"/>
            <a:chExt cx="6362700" cy="6575666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593418" y="1828242"/>
            <a:ext cx="6415774" cy="6630516"/>
            <a:chOff x="0" y="0"/>
            <a:chExt cx="6362700" cy="6575666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6350013" cy="6562979"/>
            </a:xfrm>
            <a:custGeom>
              <a:avLst/>
              <a:gdLst/>
              <a:ahLst/>
              <a:cxnLst/>
              <a:rect l="l" t="t" r="r" b="b"/>
              <a:pathLst>
                <a:path w="6350013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blipFill>
              <a:blip r:embed="rId2"/>
              <a:stretch>
                <a:fillRect b="-20034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12253940" y="4252940"/>
            <a:ext cx="10287000" cy="1781120"/>
            <a:chOff x="0" y="0"/>
            <a:chExt cx="3130550" cy="20675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C305E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9144000" y="3196209"/>
            <a:ext cx="8399120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1D1D1D"/>
                </a:solidFill>
                <a:latin typeface="Poppins Bold"/>
              </a:rPr>
              <a:t>Daniel Stonewall Anderson, MD, MACP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4795266"/>
            <a:ext cx="7544606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1D1D1D"/>
                </a:solidFill>
                <a:latin typeface="Poppins Bold"/>
              </a:rPr>
              <a:t>California Colorectal Cancer Coalition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468600" y="9592866"/>
            <a:ext cx="1459476" cy="510381"/>
          </a:xfrm>
          <a:custGeom>
            <a:avLst/>
            <a:gdLst/>
            <a:ahLst/>
            <a:cxnLst/>
            <a:rect l="l" t="t" r="r" b="b"/>
            <a:pathLst>
              <a:path w="1459476" h="510381">
                <a:moveTo>
                  <a:pt x="0" y="0"/>
                </a:moveTo>
                <a:lnTo>
                  <a:pt x="1459477" y="0"/>
                </a:lnTo>
                <a:lnTo>
                  <a:pt x="1459477" y="510381"/>
                </a:lnTo>
                <a:lnTo>
                  <a:pt x="0" y="510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91" r="-5012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210675" y="5481066"/>
            <a:ext cx="7544606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1D1D1D"/>
                </a:solidFill>
                <a:latin typeface="Poppins"/>
              </a:rPr>
              <a:t>Welcome &amp; 10 Years of Colorectal Cancer Screening in San Diego: How Far We’ve Come &amp; The Road Ahead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4301BD-A857-CB49-AF85-DC337CE48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0" y="457199"/>
            <a:ext cx="14287500" cy="278000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Adding Colorectal Cancer (CRC) Screening to the California </a:t>
            </a:r>
            <a:r>
              <a:rPr lang="en-US" dirty="0" err="1">
                <a:solidFill>
                  <a:srgbClr val="00B050"/>
                </a:solidFill>
              </a:rPr>
              <a:t>Medi</a:t>
            </a:r>
            <a:r>
              <a:rPr lang="en-US" dirty="0">
                <a:solidFill>
                  <a:srgbClr val="00B050"/>
                </a:solidFill>
              </a:rPr>
              <a:t>-Cal Managed Care Accountability Set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4F53E5-B3A6-994E-99D9-67CB7FE2E37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771900" y="2400300"/>
            <a:ext cx="14516100" cy="7886700"/>
          </a:xfrm>
        </p:spPr>
        <p:txBody>
          <a:bodyPr/>
          <a:lstStyle/>
          <a:p>
            <a:r>
              <a:rPr lang="en-US" sz="4800" dirty="0"/>
              <a:t>FQHC’s Medical Director requested C4’s help in adding CRC screening to the </a:t>
            </a:r>
            <a:r>
              <a:rPr lang="en-US" sz="4800" dirty="0" err="1"/>
              <a:t>Medi</a:t>
            </a:r>
            <a:r>
              <a:rPr lang="en-US" sz="4800" dirty="0"/>
              <a:t>-Cal Quality Measures in 2016.</a:t>
            </a:r>
          </a:p>
          <a:p>
            <a:r>
              <a:rPr lang="en-US" sz="4800" dirty="0"/>
              <a:t>California was ready to add CRC screening to the required </a:t>
            </a:r>
            <a:r>
              <a:rPr lang="en-US" sz="4800" dirty="0" err="1"/>
              <a:t>Medi</a:t>
            </a:r>
            <a:r>
              <a:rPr lang="en-US" sz="4800" dirty="0"/>
              <a:t>-Cal Quality Measures in Spring of 2019 when Medic-Cal Managed Care shifted their Quality Measures to the CMS Medicaid Adult and Child Core Set of Quality Measures</a:t>
            </a:r>
          </a:p>
          <a:p>
            <a:r>
              <a:rPr lang="en-US" sz="4800" dirty="0"/>
              <a:t>Colorectal cancer screening was and is not a CMS Medicaid Adult Core Set Quality Measure in 2019.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09232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63015-6B0A-874A-9155-1DE95E04D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299" y="2"/>
            <a:ext cx="14744702" cy="211974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4050" dirty="0">
                <a:solidFill>
                  <a:srgbClr val="00B050"/>
                </a:solidFill>
              </a:rPr>
              <a:t>Colorectal Cancer Screening Submitted for Addition in January </a:t>
            </a:r>
            <a:br>
              <a:rPr lang="en-US" sz="4050" dirty="0">
                <a:solidFill>
                  <a:srgbClr val="00B050"/>
                </a:solidFill>
              </a:rPr>
            </a:br>
            <a:r>
              <a:rPr lang="en-US" sz="4050" dirty="0">
                <a:solidFill>
                  <a:srgbClr val="00B050"/>
                </a:solidFill>
              </a:rPr>
              <a:t>  Made the Cut to be a Measure for Addition in April</a:t>
            </a:r>
            <a:br>
              <a:rPr lang="en-US" sz="4050" dirty="0">
                <a:solidFill>
                  <a:srgbClr val="00B050"/>
                </a:solidFill>
              </a:rPr>
            </a:br>
            <a:r>
              <a:rPr lang="en-US" sz="4050" dirty="0">
                <a:solidFill>
                  <a:srgbClr val="00B050"/>
                </a:solidFill>
              </a:rPr>
              <a:t>Discussed and Voted on in May 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838EC-5529-2646-89A6-10BEB1E2B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3299" y="2119746"/>
            <a:ext cx="14744702" cy="8510154"/>
          </a:xfrm>
        </p:spPr>
        <p:txBody>
          <a:bodyPr>
            <a:normAutofit fontScale="92500" lnSpcReduction="20000"/>
          </a:bodyPr>
          <a:lstStyle/>
          <a:p>
            <a:pPr marL="171450" indent="0" algn="ctr">
              <a:buNone/>
            </a:pPr>
            <a:r>
              <a:rPr lang="en-US" sz="4500" dirty="0">
                <a:solidFill>
                  <a:srgbClr val="0070C0"/>
                </a:solidFill>
              </a:rPr>
              <a:t>In May, after voting member discussion, public comments in support allowed by phone</a:t>
            </a:r>
          </a:p>
          <a:p>
            <a:pPr marL="171450" indent="0" algn="ctr">
              <a:buNone/>
            </a:pPr>
            <a:r>
              <a:rPr lang="en-US" sz="3900" dirty="0">
                <a:solidFill>
                  <a:srgbClr val="0070C0"/>
                </a:solidFill>
              </a:rPr>
              <a:t>Samir Gupta C4 UCSD</a:t>
            </a:r>
          </a:p>
          <a:p>
            <a:pPr marL="171450" indent="0" algn="ctr">
              <a:buNone/>
            </a:pPr>
            <a:r>
              <a:rPr lang="en-US" sz="3900" dirty="0">
                <a:solidFill>
                  <a:srgbClr val="0070C0"/>
                </a:solidFill>
              </a:rPr>
              <a:t>Daniel Anderson C4</a:t>
            </a:r>
          </a:p>
          <a:p>
            <a:pPr marL="171450" indent="0" algn="ctr">
              <a:buNone/>
            </a:pPr>
            <a:r>
              <a:rPr lang="en-US" sz="3900" dirty="0">
                <a:solidFill>
                  <a:srgbClr val="0070C0"/>
                </a:solidFill>
              </a:rPr>
              <a:t>Rachel </a:t>
            </a:r>
            <a:r>
              <a:rPr lang="en-US" sz="3900" dirty="0" err="1">
                <a:solidFill>
                  <a:srgbClr val="0070C0"/>
                </a:solidFill>
              </a:rPr>
              <a:t>Issaka</a:t>
            </a:r>
            <a:r>
              <a:rPr lang="en-US" sz="3900" dirty="0">
                <a:solidFill>
                  <a:srgbClr val="0070C0"/>
                </a:solidFill>
              </a:rPr>
              <a:t> University of Washington</a:t>
            </a:r>
          </a:p>
          <a:p>
            <a:pPr marL="171450" indent="0" algn="ctr">
              <a:buNone/>
            </a:pPr>
            <a:r>
              <a:rPr lang="en-US" sz="3900" dirty="0">
                <a:solidFill>
                  <a:srgbClr val="0070C0"/>
                </a:solidFill>
              </a:rPr>
              <a:t>Heidi Bossley Am College of Gastroenterology </a:t>
            </a:r>
          </a:p>
          <a:p>
            <a:pPr marL="171450" indent="0" algn="ctr">
              <a:buNone/>
            </a:pPr>
            <a:r>
              <a:rPr lang="en-US" sz="3900" dirty="0">
                <a:solidFill>
                  <a:srgbClr val="0070C0"/>
                </a:solidFill>
              </a:rPr>
              <a:t>Molly McDonnell  Fight Colorectal Cancer</a:t>
            </a:r>
          </a:p>
          <a:p>
            <a:pPr marL="171450" indent="0" algn="ctr">
              <a:buNone/>
            </a:pPr>
            <a:r>
              <a:rPr lang="en-US" sz="3900" dirty="0">
                <a:solidFill>
                  <a:srgbClr val="0070C0"/>
                </a:solidFill>
              </a:rPr>
              <a:t>Richard </a:t>
            </a:r>
            <a:r>
              <a:rPr lang="en-US" sz="3900" dirty="0" err="1">
                <a:solidFill>
                  <a:srgbClr val="0070C0"/>
                </a:solidFill>
              </a:rPr>
              <a:t>Wender</a:t>
            </a:r>
            <a:r>
              <a:rPr lang="en-US" sz="3900" dirty="0">
                <a:solidFill>
                  <a:srgbClr val="0070C0"/>
                </a:solidFill>
              </a:rPr>
              <a:t> NCCRT and University of Pennsylvania </a:t>
            </a:r>
          </a:p>
          <a:p>
            <a:pPr marL="171450" indent="0" algn="ctr">
              <a:buNone/>
            </a:pPr>
            <a:r>
              <a:rPr lang="en-US" sz="3900" dirty="0">
                <a:solidFill>
                  <a:srgbClr val="0070C0"/>
                </a:solidFill>
              </a:rPr>
              <a:t>Bev Green Kaiser Permanente Washington</a:t>
            </a:r>
          </a:p>
          <a:p>
            <a:pPr marL="171450" indent="0" algn="ctr">
              <a:buNone/>
            </a:pPr>
            <a:r>
              <a:rPr lang="en-US" sz="3900" dirty="0">
                <a:solidFill>
                  <a:srgbClr val="0070C0"/>
                </a:solidFill>
              </a:rPr>
              <a:t>Heather Davis New York State Department of Health</a:t>
            </a:r>
          </a:p>
          <a:p>
            <a:pPr marL="171450" indent="0" algn="ctr">
              <a:buNone/>
            </a:pPr>
            <a:r>
              <a:rPr lang="en-US" sz="3900" dirty="0">
                <a:solidFill>
                  <a:srgbClr val="0070C0"/>
                </a:solidFill>
              </a:rPr>
              <a:t>Caroline Powers ACS/CAN</a:t>
            </a:r>
          </a:p>
          <a:p>
            <a:pPr marL="171450" indent="0" algn="ctr">
              <a:buNone/>
            </a:pPr>
            <a:r>
              <a:rPr lang="en-US" sz="3900" dirty="0">
                <a:solidFill>
                  <a:srgbClr val="0070C0"/>
                </a:solidFill>
              </a:rPr>
              <a:t>Gloria Coronado Kaiser Permanente Oregon</a:t>
            </a:r>
          </a:p>
          <a:p>
            <a:pPr marL="171450" indent="0">
              <a:buNone/>
            </a:pPr>
            <a:r>
              <a:rPr lang="en-US" dirty="0">
                <a:solidFill>
                  <a:srgbClr val="FF0000"/>
                </a:solidFill>
              </a:rPr>
              <a:t>      Colorectal Cancer Screening Was Recommended for Addition by  a </a:t>
            </a:r>
          </a:p>
          <a:p>
            <a:pPr marL="17145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                       	            Unanimous  Vote</a:t>
            </a:r>
          </a:p>
          <a:p>
            <a:pPr marL="17145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                </a:t>
            </a:r>
          </a:p>
          <a:p>
            <a:pPr marL="17145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171450" indent="0" algn="ctr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2173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2C0CB-5625-5444-A795-DC6DEA5B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0"/>
            <a:ext cx="14630400" cy="251460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rgbClr val="00B050"/>
                </a:solidFill>
              </a:rPr>
              <a:t>Colorectal Cancer Screening Added to the CMS Adult Quality Core Measures Core Set in December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AC6B5-6F95-484E-8E6B-5704008DE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2628902"/>
            <a:ext cx="14630400" cy="7658099"/>
          </a:xfrm>
        </p:spPr>
        <p:txBody>
          <a:bodyPr/>
          <a:lstStyle/>
          <a:p>
            <a:r>
              <a:rPr lang="en-US" sz="5400" dirty="0"/>
              <a:t>Added CRC Screening to the California </a:t>
            </a:r>
            <a:r>
              <a:rPr lang="en-US" sz="5400" dirty="0" err="1"/>
              <a:t>Medi</a:t>
            </a:r>
            <a:r>
              <a:rPr lang="en-US" sz="5400" dirty="0"/>
              <a:t>-Cal Quality Measures in 2022</a:t>
            </a:r>
          </a:p>
          <a:p>
            <a:r>
              <a:rPr lang="en-US" sz="5400" dirty="0"/>
              <a:t>CRC Screening was a California Disparity Quality Measure in </a:t>
            </a:r>
            <a:r>
              <a:rPr lang="en-US" sz="5400" dirty="0" err="1"/>
              <a:t>Medi</a:t>
            </a:r>
            <a:r>
              <a:rPr lang="en-US" sz="5400" dirty="0"/>
              <a:t>-Cal in 2023</a:t>
            </a:r>
          </a:p>
          <a:p>
            <a:r>
              <a:rPr lang="en-US" sz="5400" dirty="0"/>
              <a:t>CRC Screening was added to the NCQA HEDIS Quality Measures in 2022</a:t>
            </a:r>
          </a:p>
          <a:p>
            <a:r>
              <a:rPr lang="en-US" sz="5400" dirty="0"/>
              <a:t>For more information go to the Gastroenterology OP-ED </a:t>
            </a:r>
            <a:r>
              <a:rPr lang="en-US" dirty="0" err="1"/>
              <a:t>DOI:</a:t>
            </a:r>
            <a:r>
              <a:rPr lang="en-US" u="sng" dirty="0" err="1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://doi.org/10.1053/j.gastro.2021.12.253</a:t>
            </a:r>
            <a:r>
              <a:rPr lang="en-US" u="sng" dirty="0"/>
              <a:t> </a:t>
            </a:r>
            <a:endParaRPr lang="en-US" dirty="0"/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04129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DAB5B-A7AB-0C44-ACF3-BD3D2F11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114302"/>
            <a:ext cx="14491010" cy="1943100"/>
          </a:xfrm>
        </p:spPr>
        <p:txBody>
          <a:bodyPr>
            <a:normAutofit/>
          </a:bodyPr>
          <a:lstStyle/>
          <a:p>
            <a:pPr algn="ctr"/>
            <a:r>
              <a:rPr lang="en-US" sz="10800" dirty="0">
                <a:solidFill>
                  <a:srgbClr val="00B050"/>
                </a:solidFill>
              </a:rPr>
              <a:t>Next </a:t>
            </a:r>
            <a:r>
              <a:rPr lang="en-US" sz="12000" dirty="0">
                <a:solidFill>
                  <a:srgbClr val="00B050"/>
                </a:solidFill>
              </a:rPr>
              <a:t>Steps</a:t>
            </a:r>
            <a:endParaRPr lang="en-US" sz="10800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DBC07-80D1-CD4E-93CA-1C66E5B82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2057403"/>
            <a:ext cx="14290287" cy="8229597"/>
          </a:xfrm>
        </p:spPr>
        <p:txBody>
          <a:bodyPr>
            <a:normAutofit fontScale="92500" lnSpcReduction="10000"/>
          </a:bodyPr>
          <a:lstStyle/>
          <a:p>
            <a:r>
              <a:rPr lang="en-US" sz="6000" dirty="0" err="1">
                <a:solidFill>
                  <a:srgbClr val="0432FF"/>
                </a:solidFill>
              </a:rPr>
              <a:t>Medi</a:t>
            </a:r>
            <a:r>
              <a:rPr lang="en-US" sz="6000" dirty="0">
                <a:solidFill>
                  <a:srgbClr val="0432FF"/>
                </a:solidFill>
              </a:rPr>
              <a:t>-Cal insurance carriers’ colorectal cancer 2022 screening rates will be reported in April 2024</a:t>
            </a:r>
          </a:p>
          <a:p>
            <a:r>
              <a:rPr lang="en-US" sz="6000" dirty="0">
                <a:solidFill>
                  <a:srgbClr val="0432FF"/>
                </a:solidFill>
              </a:rPr>
              <a:t>Identify the insurance carriers which are poor performers in San Diego County</a:t>
            </a:r>
          </a:p>
          <a:p>
            <a:r>
              <a:rPr lang="en-US" sz="6000" dirty="0">
                <a:solidFill>
                  <a:srgbClr val="0432FF"/>
                </a:solidFill>
              </a:rPr>
              <a:t>Set up training and interventions with these carriers.</a:t>
            </a:r>
          </a:p>
          <a:p>
            <a:r>
              <a:rPr lang="en-US" sz="6000" dirty="0">
                <a:solidFill>
                  <a:srgbClr val="0432FF"/>
                </a:solidFill>
              </a:rPr>
              <a:t>Collaborating with Dr. </a:t>
            </a:r>
            <a:r>
              <a:rPr lang="en-US" sz="6000" dirty="0" err="1">
                <a:solidFill>
                  <a:srgbClr val="0432FF"/>
                </a:solidFill>
              </a:rPr>
              <a:t>Palav</a:t>
            </a:r>
            <a:r>
              <a:rPr lang="en-US" sz="6000" dirty="0">
                <a:solidFill>
                  <a:srgbClr val="0432FF"/>
                </a:solidFill>
              </a:rPr>
              <a:t> Babaria, Chief Quality Officer and Deputy Director of Quality And Population Health Management CA DHCS.  </a:t>
            </a:r>
          </a:p>
        </p:txBody>
      </p:sp>
    </p:spTree>
    <p:extLst>
      <p:ext uri="{BB962C8B-B14F-4D97-AF65-F5344CB8AC3E}">
        <p14:creationId xmlns:p14="http://schemas.microsoft.com/office/powerpoint/2010/main" val="3225337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1C409-B33D-4F4C-861E-D9DD8260E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0" y="457200"/>
            <a:ext cx="14058900" cy="1257300"/>
          </a:xfrm>
        </p:spPr>
        <p:txBody>
          <a:bodyPr/>
          <a:lstStyle/>
          <a:p>
            <a:pPr algn="ctr"/>
            <a:r>
              <a:rPr lang="en-US" sz="6000">
                <a:solidFill>
                  <a:srgbClr val="00B050"/>
                </a:solidFill>
              </a:rPr>
              <a:t>C4 Grants Program Overview </a:t>
            </a:r>
            <a:endParaRPr lang="en-US" sz="6000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5CAE6-0F0D-3E4F-A716-3F6DA814B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2057401"/>
            <a:ext cx="14401800" cy="8229599"/>
          </a:xfrm>
        </p:spPr>
        <p:txBody>
          <a:bodyPr/>
          <a:lstStyle/>
          <a:p>
            <a:r>
              <a:rPr lang="en-US" dirty="0"/>
              <a:t>Grants given in California since 2013: $690,435 to 76 organizations</a:t>
            </a:r>
          </a:p>
          <a:p>
            <a:r>
              <a:rPr lang="en-US" dirty="0"/>
              <a:t>Grants given in San Diego County since 2013-2022: $285,000 to 7 FQHCs and Champions For Health</a:t>
            </a:r>
          </a:p>
          <a:p>
            <a:r>
              <a:rPr lang="en-US" dirty="0"/>
              <a:t>Recipients:</a:t>
            </a:r>
          </a:p>
          <a:p>
            <a:pPr marL="1371600" lvl="1" indent="-771525">
              <a:buFont typeface="+mj-lt"/>
              <a:buAutoNum type="arabicPeriod"/>
            </a:pPr>
            <a:r>
              <a:rPr lang="en-US" sz="3000" dirty="0"/>
              <a:t>Neighborhood Health Care</a:t>
            </a:r>
          </a:p>
          <a:p>
            <a:pPr marL="1371600" lvl="1" indent="-771525">
              <a:buFont typeface="+mj-lt"/>
              <a:buAutoNum type="arabicPeriod"/>
            </a:pPr>
            <a:r>
              <a:rPr lang="en-US" sz="3000" dirty="0"/>
              <a:t>Family Health Centers </a:t>
            </a:r>
          </a:p>
          <a:p>
            <a:pPr marL="1371600" lvl="1" indent="-771525">
              <a:buFont typeface="+mj-lt"/>
              <a:buAutoNum type="arabicPeriod"/>
            </a:pPr>
            <a:r>
              <a:rPr lang="en-US" sz="3000" dirty="0"/>
              <a:t>Champions For  Health</a:t>
            </a:r>
          </a:p>
          <a:p>
            <a:pPr marL="1371600" lvl="1" indent="-771525">
              <a:buFont typeface="+mj-lt"/>
              <a:buAutoNum type="arabicPeriod"/>
            </a:pPr>
            <a:r>
              <a:rPr lang="en-US" sz="3000" dirty="0"/>
              <a:t>Vista Community Clinic</a:t>
            </a:r>
          </a:p>
          <a:p>
            <a:pPr marL="1371600" lvl="1" indent="-771525">
              <a:buFont typeface="+mj-lt"/>
              <a:buAutoNum type="arabicPeriod"/>
            </a:pPr>
            <a:r>
              <a:rPr lang="en-US" sz="3000" dirty="0"/>
              <a:t>St Vincent’s DePaul</a:t>
            </a:r>
          </a:p>
          <a:p>
            <a:pPr marL="1371600" lvl="1" indent="-771525">
              <a:buFont typeface="+mj-lt"/>
              <a:buAutoNum type="arabicPeriod"/>
            </a:pPr>
            <a:r>
              <a:rPr lang="en-US" sz="3000" dirty="0"/>
              <a:t>Operation </a:t>
            </a:r>
            <a:r>
              <a:rPr lang="en-US" sz="3000" dirty="0" err="1"/>
              <a:t>Samahan</a:t>
            </a:r>
            <a:endParaRPr lang="en-US" sz="3000" dirty="0"/>
          </a:p>
          <a:p>
            <a:pPr marL="1371600" lvl="1" indent="-771525">
              <a:buFont typeface="+mj-lt"/>
              <a:buAutoNum type="arabicPeriod"/>
            </a:pPr>
            <a:r>
              <a:rPr lang="en-US" sz="3000" dirty="0"/>
              <a:t>San Ysidro</a:t>
            </a:r>
          </a:p>
          <a:p>
            <a:pPr marL="1371600" lvl="1" indent="-771525">
              <a:buFont typeface="+mj-lt"/>
              <a:buAutoNum type="arabicPeriod"/>
            </a:pPr>
            <a:r>
              <a:rPr lang="en-US" sz="3000" dirty="0"/>
              <a:t>Linda Vista Community Clinic</a:t>
            </a:r>
          </a:p>
        </p:txBody>
      </p:sp>
    </p:spTree>
    <p:extLst>
      <p:ext uri="{BB962C8B-B14F-4D97-AF65-F5344CB8AC3E}">
        <p14:creationId xmlns:p14="http://schemas.microsoft.com/office/powerpoint/2010/main" val="11422563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02" y="114300"/>
            <a:ext cx="14287500" cy="1714500"/>
          </a:xfrm>
        </p:spPr>
        <p:txBody>
          <a:bodyPr>
            <a:noAutofit/>
          </a:bodyPr>
          <a:lstStyle/>
          <a:p>
            <a:pPr algn="ctr"/>
            <a:b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Breast &amp; Colorectal Cancer Screening Implementation Project (BCCSIP) – Cycle I</a:t>
            </a:r>
            <a:b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7BB179-C6EB-4935-3117-5D5BEDA38F3D}"/>
              </a:ext>
            </a:extLst>
          </p:cNvPr>
          <p:cNvSpPr txBox="1"/>
          <p:nvPr/>
        </p:nvSpPr>
        <p:spPr>
          <a:xfrm>
            <a:off x="3771901" y="2171702"/>
            <a:ext cx="14287502" cy="715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9322" indent="-28932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Collaboration with Comprehensive Cancer, EWC and C4</a:t>
            </a:r>
          </a:p>
          <a:p>
            <a:pPr marL="289322" indent="-28932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Six FQHCs (EWC providers) selected through Merit Review Process</a:t>
            </a:r>
          </a:p>
          <a:p>
            <a:pPr marL="1157288" lvl="2" indent="-385763">
              <a:lnSpc>
                <a:spcPct val="110000"/>
              </a:lnSpc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Achievable Foundation</a:t>
            </a:r>
          </a:p>
          <a:p>
            <a:pPr marL="1157288" lvl="2" indent="-385763">
              <a:lnSpc>
                <a:spcPct val="110000"/>
              </a:lnSpc>
              <a:buFont typeface="+mj-lt"/>
              <a:buAutoNum type="arabicPeriod"/>
            </a:pP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Bartz-Altadonna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Community Health Center</a:t>
            </a:r>
          </a:p>
          <a:p>
            <a:pPr marL="1157288" lvl="2" indent="-385763">
              <a:lnSpc>
                <a:spcPct val="110000"/>
              </a:lnSpc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North East Medical Center (7 sites)</a:t>
            </a:r>
          </a:p>
          <a:p>
            <a:pPr marL="1157288" lvl="2" indent="-385763">
              <a:lnSpc>
                <a:spcPct val="110000"/>
              </a:lnSpc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Community Health Systems, Inc. (6 sites)</a:t>
            </a:r>
          </a:p>
          <a:p>
            <a:pPr marL="1157288" lvl="2" indent="-385763">
              <a:lnSpc>
                <a:spcPct val="110000"/>
              </a:lnSpc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Western Sierra Medical Clinic</a:t>
            </a:r>
          </a:p>
          <a:p>
            <a:pPr marL="1157288" lvl="2" indent="-385763">
              <a:lnSpc>
                <a:spcPct val="110000"/>
              </a:lnSpc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Gardner Health Services</a:t>
            </a:r>
          </a:p>
          <a:p>
            <a:pPr marL="289322" indent="-289322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7 months progress reports were due by January 31, 2024</a:t>
            </a:r>
          </a:p>
          <a:p>
            <a:pPr marL="289322" indent="-289322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Data reported will be 2023 complete data set, with 7 months of funding contributing toward changes in screening rates through implementation strategies</a:t>
            </a:r>
          </a:p>
          <a:p>
            <a:pPr marL="289322" indent="-289322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Read more on the CDOC website: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cdoconline.net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900113" lvl="1" indent="-385763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6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19A42-ABBC-4811-A79B-5B43941D1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9676211"/>
            <a:ext cx="5657850" cy="61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02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00" y="0"/>
            <a:ext cx="14744700" cy="2126316"/>
          </a:xfrm>
        </p:spPr>
        <p:txBody>
          <a:bodyPr>
            <a:noAutofit/>
          </a:bodyPr>
          <a:lstStyle/>
          <a:p>
            <a:pPr algn="ctr"/>
            <a:b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Breast &amp; Colorectal Cancer Screening Implementation Project (BCCSIP) </a:t>
            </a:r>
            <a:b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 II Funding</a:t>
            </a:r>
            <a:br>
              <a:rPr lang="en-US" sz="3600" b="1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7BB179-C6EB-4935-3117-5D5BEDA38F3D}"/>
              </a:ext>
            </a:extLst>
          </p:cNvPr>
          <p:cNvSpPr txBox="1"/>
          <p:nvPr/>
        </p:nvSpPr>
        <p:spPr>
          <a:xfrm>
            <a:off x="3771900" y="1801152"/>
            <a:ext cx="142875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SzPts val="1000"/>
              <a:buFont typeface="Symbol" panose="05050102010706020507" pitchFamily="18" charset="2"/>
              <a:buChar char=""/>
              <a:tabLst>
                <a:tab pos="514350" algn="l"/>
              </a:tabLst>
            </a:pP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Merit review was completed at the end of November, 2023 </a:t>
            </a:r>
          </a:p>
          <a:p>
            <a:pPr>
              <a:buSzPts val="1000"/>
              <a:tabLst>
                <a:tab pos="514350" algn="l"/>
              </a:tabLst>
            </a:pPr>
            <a:endParaRPr lang="en-US" sz="3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85763" indent="-385763">
              <a:buSzPts val="1000"/>
              <a:buFont typeface="Symbol" panose="05050102010706020507" pitchFamily="18" charset="2"/>
              <a:buChar char=""/>
              <a:tabLst>
                <a:tab pos="514350" algn="l"/>
              </a:tabLst>
            </a:pP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Projects began January 1, 2024</a:t>
            </a:r>
          </a:p>
          <a:p>
            <a:pPr>
              <a:buSzPts val="1000"/>
              <a:tabLst>
                <a:tab pos="514350" algn="l"/>
              </a:tabLst>
            </a:pPr>
            <a:endParaRPr lang="en-US" sz="3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85763" indent="-385763">
              <a:buSzPts val="1000"/>
              <a:buFont typeface="Symbol" panose="05050102010706020507" pitchFamily="18" charset="2"/>
              <a:buChar char=""/>
              <a:tabLst>
                <a:tab pos="514350" algn="l"/>
              </a:tabLst>
            </a:pP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Awarded $185,000 to 8 FQHC</a:t>
            </a:r>
            <a:endParaRPr lang="en-US" sz="3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35820" lvl="1" indent="-321470">
              <a:buFont typeface="+mj-lt"/>
              <a:buAutoNum type="arabicPeriod"/>
              <a:tabLst>
                <a:tab pos="1028700" algn="l"/>
              </a:tabLst>
            </a:pPr>
            <a:r>
              <a:rPr lang="en-US" sz="3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Bartz-Altadonna</a:t>
            </a: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 Community Health Center </a:t>
            </a:r>
            <a:endParaRPr lang="en-US" sz="3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35820" lvl="1" indent="-321470">
              <a:buFont typeface="+mj-lt"/>
              <a:buAutoNum type="arabicPeriod"/>
              <a:tabLst>
                <a:tab pos="1028700" algn="l"/>
              </a:tabLst>
            </a:pPr>
            <a:r>
              <a:rPr lang="en-US" sz="3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Coppertower</a:t>
            </a: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 Family Medical Center dba Alexander Valley Healthcare</a:t>
            </a:r>
            <a:endParaRPr lang="en-US" sz="3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35820" lvl="1" indent="-321470">
              <a:buFont typeface="+mj-lt"/>
              <a:buAutoNum type="arabicPeriod"/>
              <a:tabLst>
                <a:tab pos="1028700" algn="l"/>
              </a:tabLst>
            </a:pP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Gardner Family Health Network, Inc.</a:t>
            </a:r>
            <a:endParaRPr lang="en-US" sz="3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35820" lvl="1" indent="-321470">
              <a:buFont typeface="+mj-lt"/>
              <a:buAutoNum type="arabicPeriod"/>
              <a:tabLst>
                <a:tab pos="1028700" algn="l"/>
              </a:tabLst>
            </a:pP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Mission Neighborhood Health Center</a:t>
            </a:r>
            <a:endParaRPr lang="en-US" sz="3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35820" lvl="1" indent="-321470">
              <a:buFont typeface="+mj-lt"/>
              <a:buAutoNum type="arabicPeriod"/>
              <a:tabLst>
                <a:tab pos="1028700" algn="l"/>
              </a:tabLst>
            </a:pP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Operation Samahan, Inc.  (6 sites)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35820" lvl="1" indent="-321470">
              <a:buFont typeface="+mj-lt"/>
              <a:buAutoNum type="arabicPeriod"/>
              <a:tabLst>
                <a:tab pos="1028700" algn="l"/>
              </a:tabLst>
            </a:pP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Petaluma Health Center  (2 sites)</a:t>
            </a:r>
            <a:endParaRPr lang="en-US" sz="3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35820" lvl="1" indent="-321470">
              <a:buFont typeface="+mj-lt"/>
              <a:buAutoNum type="arabicPeriod"/>
              <a:tabLst>
                <a:tab pos="1028700" algn="l"/>
              </a:tabLst>
            </a:pP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The Achievable Foundation </a:t>
            </a:r>
            <a:endParaRPr lang="en-US" sz="3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35820" lvl="1" indent="-321470">
              <a:buFont typeface="+mj-lt"/>
              <a:buAutoNum type="arabicPeriod"/>
              <a:tabLst>
                <a:tab pos="1028700" algn="l"/>
              </a:tabLst>
            </a:pP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Western Sierra Medical Clinic</a:t>
            </a:r>
          </a:p>
          <a:p>
            <a:pPr marL="514350" lvl="1">
              <a:tabLst>
                <a:tab pos="1028700" algn="l"/>
              </a:tabLst>
            </a:pPr>
            <a:endParaRPr lang="en-US" sz="3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85763" indent="-385763">
              <a:buSzPts val="1000"/>
              <a:buFont typeface="Symbol" panose="05050102010706020507" pitchFamily="18" charset="2"/>
              <a:buChar char=""/>
              <a:tabLst>
                <a:tab pos="514350" algn="l"/>
              </a:tabLst>
            </a:pP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Additional details will be released to the </a:t>
            </a:r>
            <a:r>
              <a:rPr lang="en-US" sz="3000" u="sng" dirty="0">
                <a:latin typeface="Calibri" panose="020F0502020204030204" pitchFamily="34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CDOConline.net</a:t>
            </a: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</a:p>
          <a:p>
            <a:pPr marL="385763" indent="-385763">
              <a:buSzPts val="1000"/>
              <a:buFont typeface="Symbol" panose="05050102010706020507" pitchFamily="18" charset="2"/>
              <a:buChar char=""/>
              <a:tabLst>
                <a:tab pos="514350" algn="l"/>
              </a:tabLst>
            </a:pP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000" u="sng" dirty="0">
                <a:latin typeface="Calibri" panose="020F0502020204030204" pitchFamily="34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www.cacoloncancer.org</a:t>
            </a:r>
            <a:r>
              <a:rPr lang="en-US" sz="3000" dirty="0">
                <a:latin typeface="Calibri" panose="020F0502020204030204" pitchFamily="34" charset="0"/>
                <a:ea typeface="Times New Roman" panose="02020603050405020304" pitchFamily="18" charset="0"/>
              </a:rPr>
              <a:t> websites by next week</a:t>
            </a: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D7F34-927D-43FA-989E-DF57A07DC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9144000"/>
            <a:ext cx="133731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630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CCA4F-E3EE-0E4E-97F1-200B43A1D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990600" y="10477500"/>
            <a:ext cx="5334000" cy="68579"/>
          </a:xfrm>
        </p:spPr>
        <p:txBody>
          <a:bodyPr/>
          <a:lstStyle/>
          <a:p>
            <a:pPr algn="ctr"/>
            <a:endParaRPr lang="en-US" sz="10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E7F83-BF4B-7E4D-A357-3D858405B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3300" y="1714502"/>
            <a:ext cx="14744700" cy="3314699"/>
          </a:xfrm>
        </p:spPr>
        <p:txBody>
          <a:bodyPr/>
          <a:lstStyle/>
          <a:p>
            <a:pPr algn="ctr"/>
            <a:r>
              <a:rPr lang="en-US" sz="14400" dirty="0">
                <a:solidFill>
                  <a:srgbClr val="00B05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0087154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87347" y="1028700"/>
            <a:ext cx="8886422" cy="8120823"/>
            <a:chOff x="0" y="0"/>
            <a:chExt cx="8565285" cy="7827352"/>
          </a:xfrm>
        </p:grpSpPr>
        <p:sp>
          <p:nvSpPr>
            <p:cNvPr id="3" name="Freeform 3"/>
            <p:cNvSpPr/>
            <p:nvPr/>
          </p:nvSpPr>
          <p:spPr>
            <a:xfrm>
              <a:off x="8548" y="7559"/>
              <a:ext cx="8548205" cy="7812251"/>
            </a:xfrm>
            <a:custGeom>
              <a:avLst/>
              <a:gdLst/>
              <a:ahLst/>
              <a:cxnLst/>
              <a:rect l="l" t="t" r="r" b="b"/>
              <a:pathLst>
                <a:path w="8548205" h="7812251">
                  <a:moveTo>
                    <a:pt x="8548189" y="6523819"/>
                  </a:moveTo>
                  <a:cubicBezTo>
                    <a:pt x="8548189" y="7235398"/>
                    <a:pt x="7895859" y="7812251"/>
                    <a:pt x="7091116" y="7812251"/>
                  </a:cubicBezTo>
                  <a:lnTo>
                    <a:pt x="1457073" y="7812251"/>
                  </a:lnTo>
                  <a:cubicBezTo>
                    <a:pt x="652347" y="7812251"/>
                    <a:pt x="0" y="7235413"/>
                    <a:pt x="0" y="6523819"/>
                  </a:cubicBezTo>
                  <a:lnTo>
                    <a:pt x="0" y="1288415"/>
                  </a:lnTo>
                  <a:cubicBezTo>
                    <a:pt x="0" y="576837"/>
                    <a:pt x="652330" y="0"/>
                    <a:pt x="1457073" y="0"/>
                  </a:cubicBezTo>
                  <a:lnTo>
                    <a:pt x="7091133" y="0"/>
                  </a:lnTo>
                  <a:cubicBezTo>
                    <a:pt x="7895859" y="0"/>
                    <a:pt x="8548206" y="576837"/>
                    <a:pt x="8548206" y="1288415"/>
                  </a:cubicBezTo>
                  <a:lnTo>
                    <a:pt x="8548206" y="6523819"/>
                  </a:lnTo>
                  <a:close/>
                </a:path>
              </a:pathLst>
            </a:custGeom>
            <a:solidFill>
              <a:srgbClr val="1C2AA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C305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51757" y="2246843"/>
            <a:ext cx="7176278" cy="1946841"/>
            <a:chOff x="0" y="0"/>
            <a:chExt cx="5015322" cy="13605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15322" cy="1360599"/>
            </a:xfrm>
            <a:custGeom>
              <a:avLst/>
              <a:gdLst/>
              <a:ahLst/>
              <a:cxnLst/>
              <a:rect l="l" t="t" r="r" b="b"/>
              <a:pathLst>
                <a:path w="5015322" h="1360599">
                  <a:moveTo>
                    <a:pt x="4890862" y="1360599"/>
                  </a:moveTo>
                  <a:lnTo>
                    <a:pt x="124460" y="1360599"/>
                  </a:lnTo>
                  <a:cubicBezTo>
                    <a:pt x="55880" y="1360599"/>
                    <a:pt x="0" y="1304719"/>
                    <a:pt x="0" y="12361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890862" y="0"/>
                  </a:lnTo>
                  <a:cubicBezTo>
                    <a:pt x="4959442" y="0"/>
                    <a:pt x="5015322" y="55880"/>
                    <a:pt x="5015322" y="124460"/>
                  </a:cubicBezTo>
                  <a:lnTo>
                    <a:pt x="5015322" y="1236139"/>
                  </a:lnTo>
                  <a:cubicBezTo>
                    <a:pt x="5015322" y="1304719"/>
                    <a:pt x="4959442" y="1360599"/>
                    <a:pt x="4890862" y="1360599"/>
                  </a:cubicBezTo>
                  <a:close/>
                </a:path>
              </a:pathLst>
            </a:custGeom>
            <a:solidFill>
              <a:srgbClr val="1C305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03825" y="2771697"/>
            <a:ext cx="895863" cy="836717"/>
            <a:chOff x="0" y="0"/>
            <a:chExt cx="1223093" cy="11423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3093" cy="1142344"/>
            </a:xfrm>
            <a:custGeom>
              <a:avLst/>
              <a:gdLst/>
              <a:ahLst/>
              <a:cxnLst/>
              <a:rect l="l" t="t" r="r" b="b"/>
              <a:pathLst>
                <a:path w="1223093" h="1142344">
                  <a:moveTo>
                    <a:pt x="1098633" y="1142343"/>
                  </a:moveTo>
                  <a:lnTo>
                    <a:pt x="124460" y="1142343"/>
                  </a:lnTo>
                  <a:cubicBezTo>
                    <a:pt x="55880" y="1142343"/>
                    <a:pt x="0" y="1086463"/>
                    <a:pt x="0" y="101788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98633" y="0"/>
                  </a:lnTo>
                  <a:cubicBezTo>
                    <a:pt x="1167213" y="0"/>
                    <a:pt x="1223093" y="55880"/>
                    <a:pt x="1223093" y="124460"/>
                  </a:cubicBezTo>
                  <a:lnTo>
                    <a:pt x="1223093" y="1017884"/>
                  </a:lnTo>
                  <a:cubicBezTo>
                    <a:pt x="1223093" y="1086463"/>
                    <a:pt x="1167213" y="1142344"/>
                    <a:pt x="1098633" y="1142344"/>
                  </a:cubicBezTo>
                  <a:close/>
                </a:path>
              </a:pathLst>
            </a:custGeom>
            <a:solidFill>
              <a:srgbClr val="1C2AAF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005600" y="2979284"/>
            <a:ext cx="492313" cy="421543"/>
          </a:xfrm>
          <a:custGeom>
            <a:avLst/>
            <a:gdLst/>
            <a:ahLst/>
            <a:cxnLst/>
            <a:rect l="l" t="t" r="r" b="b"/>
            <a:pathLst>
              <a:path w="492313" h="421543">
                <a:moveTo>
                  <a:pt x="0" y="0"/>
                </a:moveTo>
                <a:lnTo>
                  <a:pt x="492313" y="0"/>
                </a:lnTo>
                <a:lnTo>
                  <a:pt x="492313" y="421543"/>
                </a:lnTo>
                <a:lnTo>
                  <a:pt x="0" y="4215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1523172"/>
            <a:ext cx="5849680" cy="104546"/>
          </a:xfrm>
          <a:custGeom>
            <a:avLst/>
            <a:gdLst/>
            <a:ahLst/>
            <a:cxnLst/>
            <a:rect l="l" t="t" r="r" b="b"/>
            <a:pathLst>
              <a:path w="7315200" h="36576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620747" y="1516166"/>
            <a:ext cx="8152369" cy="7254669"/>
            <a:chOff x="0" y="0"/>
            <a:chExt cx="8565285" cy="7622116"/>
          </a:xfrm>
        </p:grpSpPr>
        <p:sp>
          <p:nvSpPr>
            <p:cNvPr id="13" name="Freeform 13"/>
            <p:cNvSpPr/>
            <p:nvPr/>
          </p:nvSpPr>
          <p:spPr>
            <a:xfrm>
              <a:off x="8548" y="7361"/>
              <a:ext cx="8548205" cy="7607410"/>
            </a:xfrm>
            <a:custGeom>
              <a:avLst/>
              <a:gdLst/>
              <a:ahLst/>
              <a:cxnLst/>
              <a:rect l="l" t="t" r="r" b="b"/>
              <a:pathLst>
                <a:path w="8548205" h="7607410">
                  <a:moveTo>
                    <a:pt x="8548189" y="6352761"/>
                  </a:moveTo>
                  <a:cubicBezTo>
                    <a:pt x="8548189" y="7045682"/>
                    <a:pt x="7895859" y="7607410"/>
                    <a:pt x="7091116" y="7607410"/>
                  </a:cubicBezTo>
                  <a:lnTo>
                    <a:pt x="1457073" y="7607410"/>
                  </a:lnTo>
                  <a:cubicBezTo>
                    <a:pt x="652347" y="7607410"/>
                    <a:pt x="0" y="7045698"/>
                    <a:pt x="0" y="6352761"/>
                  </a:cubicBezTo>
                  <a:lnTo>
                    <a:pt x="0" y="1254633"/>
                  </a:lnTo>
                  <a:cubicBezTo>
                    <a:pt x="0" y="561712"/>
                    <a:pt x="652330" y="0"/>
                    <a:pt x="1457073" y="0"/>
                  </a:cubicBezTo>
                  <a:lnTo>
                    <a:pt x="7091133" y="0"/>
                  </a:lnTo>
                  <a:cubicBezTo>
                    <a:pt x="7895859" y="0"/>
                    <a:pt x="8548206" y="561712"/>
                    <a:pt x="8548206" y="1254633"/>
                  </a:cubicBezTo>
                  <a:lnTo>
                    <a:pt x="8548206" y="635276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4" name="Freeform 14"/>
          <p:cNvSpPr/>
          <p:nvPr/>
        </p:nvSpPr>
        <p:spPr>
          <a:xfrm>
            <a:off x="9904454" y="3012285"/>
            <a:ext cx="7480809" cy="3255008"/>
          </a:xfrm>
          <a:custGeom>
            <a:avLst/>
            <a:gdLst/>
            <a:ahLst/>
            <a:cxnLst/>
            <a:rect l="l" t="t" r="r" b="b"/>
            <a:pathLst>
              <a:path w="7480809" h="3255008">
                <a:moveTo>
                  <a:pt x="0" y="0"/>
                </a:moveTo>
                <a:lnTo>
                  <a:pt x="7480808" y="0"/>
                </a:lnTo>
                <a:lnTo>
                  <a:pt x="7480808" y="3255009"/>
                </a:lnTo>
                <a:lnTo>
                  <a:pt x="0" y="32550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98962" y="9542370"/>
            <a:ext cx="1459476" cy="510381"/>
          </a:xfrm>
          <a:custGeom>
            <a:avLst/>
            <a:gdLst/>
            <a:ahLst/>
            <a:cxnLst/>
            <a:rect l="l" t="t" r="r" b="b"/>
            <a:pathLst>
              <a:path w="1459476" h="510381">
                <a:moveTo>
                  <a:pt x="0" y="0"/>
                </a:moveTo>
                <a:lnTo>
                  <a:pt x="1459476" y="0"/>
                </a:lnTo>
                <a:lnTo>
                  <a:pt x="1459476" y="510381"/>
                </a:lnTo>
                <a:lnTo>
                  <a:pt x="0" y="510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891" r="-501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169751" y="4612785"/>
            <a:ext cx="7279327" cy="1946841"/>
            <a:chOff x="0" y="0"/>
            <a:chExt cx="5087341" cy="136059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087341" cy="1360599"/>
            </a:xfrm>
            <a:custGeom>
              <a:avLst/>
              <a:gdLst/>
              <a:ahLst/>
              <a:cxnLst/>
              <a:rect l="l" t="t" r="r" b="b"/>
              <a:pathLst>
                <a:path w="5087341" h="1360599">
                  <a:moveTo>
                    <a:pt x="4962881" y="1360599"/>
                  </a:moveTo>
                  <a:lnTo>
                    <a:pt x="124460" y="1360599"/>
                  </a:lnTo>
                  <a:cubicBezTo>
                    <a:pt x="55880" y="1360599"/>
                    <a:pt x="0" y="1304719"/>
                    <a:pt x="0" y="12361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62881" y="0"/>
                  </a:lnTo>
                  <a:cubicBezTo>
                    <a:pt x="5031461" y="0"/>
                    <a:pt x="5087341" y="55880"/>
                    <a:pt x="5087341" y="124460"/>
                  </a:cubicBezTo>
                  <a:lnTo>
                    <a:pt x="5087341" y="1236139"/>
                  </a:lnTo>
                  <a:cubicBezTo>
                    <a:pt x="5087341" y="1304719"/>
                    <a:pt x="5031461" y="1360599"/>
                    <a:pt x="4962881" y="1360599"/>
                  </a:cubicBezTo>
                  <a:close/>
                </a:path>
              </a:pathLst>
            </a:custGeom>
            <a:solidFill>
              <a:srgbClr val="1C305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721819" y="5137638"/>
            <a:ext cx="895863" cy="836717"/>
            <a:chOff x="0" y="0"/>
            <a:chExt cx="1223093" cy="11423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23093" cy="1142344"/>
            </a:xfrm>
            <a:custGeom>
              <a:avLst/>
              <a:gdLst/>
              <a:ahLst/>
              <a:cxnLst/>
              <a:rect l="l" t="t" r="r" b="b"/>
              <a:pathLst>
                <a:path w="1223093" h="1142344">
                  <a:moveTo>
                    <a:pt x="1098633" y="1142343"/>
                  </a:moveTo>
                  <a:lnTo>
                    <a:pt x="124460" y="1142343"/>
                  </a:lnTo>
                  <a:cubicBezTo>
                    <a:pt x="55880" y="1142343"/>
                    <a:pt x="0" y="1086463"/>
                    <a:pt x="0" y="101788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98633" y="0"/>
                  </a:lnTo>
                  <a:cubicBezTo>
                    <a:pt x="1167213" y="0"/>
                    <a:pt x="1223093" y="55880"/>
                    <a:pt x="1223093" y="124460"/>
                  </a:cubicBezTo>
                  <a:lnTo>
                    <a:pt x="1223093" y="1017884"/>
                  </a:lnTo>
                  <a:cubicBezTo>
                    <a:pt x="1223093" y="1086463"/>
                    <a:pt x="1167213" y="1142344"/>
                    <a:pt x="1098633" y="1142344"/>
                  </a:cubicBezTo>
                  <a:close/>
                </a:path>
              </a:pathLst>
            </a:custGeom>
            <a:solidFill>
              <a:srgbClr val="1C2AAF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923594" y="5345225"/>
            <a:ext cx="492313" cy="421543"/>
          </a:xfrm>
          <a:custGeom>
            <a:avLst/>
            <a:gdLst/>
            <a:ahLst/>
            <a:cxnLst/>
            <a:rect l="l" t="t" r="r" b="b"/>
            <a:pathLst>
              <a:path w="492313" h="421543">
                <a:moveTo>
                  <a:pt x="0" y="0"/>
                </a:moveTo>
                <a:lnTo>
                  <a:pt x="492313" y="0"/>
                </a:lnTo>
                <a:lnTo>
                  <a:pt x="492313" y="421543"/>
                </a:lnTo>
                <a:lnTo>
                  <a:pt x="0" y="4215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87744" y="6978726"/>
            <a:ext cx="7340290" cy="1946841"/>
            <a:chOff x="0" y="0"/>
            <a:chExt cx="5129946" cy="136059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129947" cy="1360599"/>
            </a:xfrm>
            <a:custGeom>
              <a:avLst/>
              <a:gdLst/>
              <a:ahLst/>
              <a:cxnLst/>
              <a:rect l="l" t="t" r="r" b="b"/>
              <a:pathLst>
                <a:path w="5129947" h="1360599">
                  <a:moveTo>
                    <a:pt x="5005486" y="1360599"/>
                  </a:moveTo>
                  <a:lnTo>
                    <a:pt x="124460" y="1360599"/>
                  </a:lnTo>
                  <a:cubicBezTo>
                    <a:pt x="55880" y="1360599"/>
                    <a:pt x="0" y="1304719"/>
                    <a:pt x="0" y="12361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05486" y="0"/>
                  </a:lnTo>
                  <a:cubicBezTo>
                    <a:pt x="5074066" y="0"/>
                    <a:pt x="5129947" y="55880"/>
                    <a:pt x="5129947" y="124460"/>
                  </a:cubicBezTo>
                  <a:lnTo>
                    <a:pt x="5129947" y="1236139"/>
                  </a:lnTo>
                  <a:cubicBezTo>
                    <a:pt x="5129947" y="1304719"/>
                    <a:pt x="5074066" y="1360599"/>
                    <a:pt x="5005486" y="1360599"/>
                  </a:cubicBezTo>
                  <a:close/>
                </a:path>
              </a:pathLst>
            </a:custGeom>
            <a:solidFill>
              <a:srgbClr val="1C305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639813" y="7503579"/>
            <a:ext cx="895863" cy="836717"/>
            <a:chOff x="0" y="0"/>
            <a:chExt cx="1223093" cy="114234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23093" cy="1142344"/>
            </a:xfrm>
            <a:custGeom>
              <a:avLst/>
              <a:gdLst/>
              <a:ahLst/>
              <a:cxnLst/>
              <a:rect l="l" t="t" r="r" b="b"/>
              <a:pathLst>
                <a:path w="1223093" h="1142344">
                  <a:moveTo>
                    <a:pt x="1098633" y="1142343"/>
                  </a:moveTo>
                  <a:lnTo>
                    <a:pt x="124460" y="1142343"/>
                  </a:lnTo>
                  <a:cubicBezTo>
                    <a:pt x="55880" y="1142343"/>
                    <a:pt x="0" y="1086463"/>
                    <a:pt x="0" y="101788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98633" y="0"/>
                  </a:lnTo>
                  <a:cubicBezTo>
                    <a:pt x="1167213" y="0"/>
                    <a:pt x="1223093" y="55880"/>
                    <a:pt x="1223093" y="124460"/>
                  </a:cubicBezTo>
                  <a:lnTo>
                    <a:pt x="1223093" y="1017884"/>
                  </a:lnTo>
                  <a:cubicBezTo>
                    <a:pt x="1223093" y="1086463"/>
                    <a:pt x="1167213" y="1142344"/>
                    <a:pt x="1098633" y="1142344"/>
                  </a:cubicBezTo>
                  <a:close/>
                </a:path>
              </a:pathLst>
            </a:custGeom>
            <a:solidFill>
              <a:srgbClr val="1C2AAF"/>
            </a:solidFill>
          </p:spPr>
        </p:sp>
      </p:grpSp>
      <p:sp>
        <p:nvSpPr>
          <p:cNvPr id="25" name="Freeform 25"/>
          <p:cNvSpPr/>
          <p:nvPr/>
        </p:nvSpPr>
        <p:spPr>
          <a:xfrm>
            <a:off x="742688" y="7559751"/>
            <a:ext cx="690112" cy="690112"/>
          </a:xfrm>
          <a:custGeom>
            <a:avLst/>
            <a:gdLst/>
            <a:ahLst/>
            <a:cxnLst/>
            <a:rect l="l" t="t" r="r" b="b"/>
            <a:pathLst>
              <a:path w="690112" h="690112">
                <a:moveTo>
                  <a:pt x="0" y="0"/>
                </a:moveTo>
                <a:lnTo>
                  <a:pt x="690112" y="0"/>
                </a:lnTo>
                <a:lnTo>
                  <a:pt x="690112" y="690112"/>
                </a:lnTo>
                <a:lnTo>
                  <a:pt x="0" y="6901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900942" y="569198"/>
            <a:ext cx="754813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0"/>
              </a:lnSpc>
            </a:pPr>
            <a:r>
              <a:rPr lang="en-US" sz="5000">
                <a:solidFill>
                  <a:srgbClr val="1D1D1D"/>
                </a:solidFill>
                <a:latin typeface="Poppins Bold Italics"/>
              </a:rPr>
              <a:t>Our Next Steps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545602" y="1692704"/>
            <a:ext cx="606831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4"/>
              </a:lnSpc>
            </a:pPr>
            <a:r>
              <a:rPr lang="en-US" sz="7024" dirty="0">
                <a:solidFill>
                  <a:srgbClr val="000000"/>
                </a:solidFill>
                <a:latin typeface="Playlist Script"/>
              </a:rPr>
              <a:t>You’re Invited!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814786" y="6539006"/>
            <a:ext cx="7602993" cy="181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1D1D1D"/>
                </a:solidFill>
                <a:latin typeface="Montserrat Bold"/>
              </a:rPr>
              <a:t>Date</a:t>
            </a:r>
            <a:r>
              <a:rPr lang="en-US" sz="2600">
                <a:solidFill>
                  <a:srgbClr val="1D1D1D"/>
                </a:solidFill>
                <a:latin typeface="Montserrat"/>
              </a:rPr>
              <a:t>: Saturday, March 9th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1D1D1D"/>
                </a:solidFill>
                <a:latin typeface="Montserrat Bold"/>
              </a:rPr>
              <a:t>Location</a:t>
            </a:r>
            <a:r>
              <a:rPr lang="en-US" sz="2600">
                <a:solidFill>
                  <a:srgbClr val="1D1D1D"/>
                </a:solidFill>
                <a:latin typeface="Montserrat"/>
              </a:rPr>
              <a:t>: De Anza Cove/Mission Bay 2840 N Mission Bay Dr San Diego, CA 92109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1D1D1D"/>
                </a:solidFill>
                <a:latin typeface="Montserrat Bold"/>
              </a:rPr>
              <a:t>Time</a:t>
            </a:r>
            <a:r>
              <a:rPr lang="en-US" sz="2600">
                <a:solidFill>
                  <a:srgbClr val="1D1D1D"/>
                </a:solidFill>
                <a:latin typeface="Montserrat"/>
              </a:rPr>
              <a:t>: 7:30AM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94870" y="2471965"/>
            <a:ext cx="6697177" cy="51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50"/>
              </a:lnSpc>
            </a:pPr>
            <a:r>
              <a:rPr lang="en-US" sz="3104">
                <a:solidFill>
                  <a:srgbClr val="FFFFFF"/>
                </a:solidFill>
                <a:latin typeface="Poppins Bold"/>
              </a:rPr>
              <a:t>Get Involved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894870" y="3028620"/>
            <a:ext cx="623532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8"/>
              </a:lnSpc>
            </a:pPr>
            <a:r>
              <a:rPr lang="en-US" sz="2615">
                <a:solidFill>
                  <a:srgbClr val="FFFFFF"/>
                </a:solidFill>
                <a:latin typeface="Poppins Italics"/>
              </a:rPr>
              <a:t>Stay tuned &amp; sign up! New CRC meeting date coming for fall 2024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12864" y="4704653"/>
            <a:ext cx="6697177" cy="51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50"/>
              </a:lnSpc>
            </a:pPr>
            <a:r>
              <a:rPr lang="en-US" sz="3104">
                <a:solidFill>
                  <a:srgbClr val="FFFFFF"/>
                </a:solidFill>
                <a:latin typeface="Poppins Bold"/>
              </a:rPr>
              <a:t>Evaluation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12864" y="5202447"/>
            <a:ext cx="6697177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8"/>
              </a:lnSpc>
            </a:pPr>
            <a:r>
              <a:rPr lang="en-US" sz="2615">
                <a:solidFill>
                  <a:srgbClr val="FFFFFF"/>
                </a:solidFill>
                <a:latin typeface="Poppins"/>
              </a:rPr>
              <a:t>Have any feedback? We would appreciate your feedback on today's event - link in the chat!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730857" y="7229138"/>
            <a:ext cx="6697177" cy="51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50"/>
              </a:lnSpc>
            </a:pPr>
            <a:r>
              <a:rPr lang="en-US" sz="3104">
                <a:solidFill>
                  <a:srgbClr val="FFFFFF"/>
                </a:solidFill>
                <a:latin typeface="Poppins Bold"/>
              </a:rPr>
              <a:t>Stay Connected with COE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30857" y="7712877"/>
            <a:ext cx="6399333" cy="86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1"/>
              </a:lnSpc>
            </a:pPr>
            <a:r>
              <a:rPr lang="en-US" sz="2415">
                <a:solidFill>
                  <a:srgbClr val="FFFFFF"/>
                </a:solidFill>
                <a:latin typeface="Poppins"/>
              </a:rPr>
              <a:t>Follow us on Twitter @UCSDCancer_COE for the latest updates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7357561" y="-241309"/>
            <a:ext cx="9258300" cy="11798318"/>
            <a:chOff x="0" y="0"/>
            <a:chExt cx="3130550" cy="39894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C305E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3498076" y="-3840885"/>
            <a:ext cx="10287000" cy="17968771"/>
            <a:chOff x="0" y="0"/>
            <a:chExt cx="3130550" cy="54682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5468274"/>
            </a:xfrm>
            <a:custGeom>
              <a:avLst/>
              <a:gdLst/>
              <a:ahLst/>
              <a:cxnLst/>
              <a:rect l="l" t="t" r="r" b="b"/>
              <a:pathLst>
                <a:path w="3130550" h="5468274">
                  <a:moveTo>
                    <a:pt x="0" y="1123950"/>
                  </a:moveTo>
                  <a:lnTo>
                    <a:pt x="0" y="5468274"/>
                  </a:lnTo>
                  <a:lnTo>
                    <a:pt x="3130550" y="5468274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C2AA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3191043"/>
            <a:ext cx="14237103" cy="2466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948"/>
              </a:lnSpc>
            </a:pPr>
            <a:r>
              <a:rPr lang="en-US" sz="14998">
                <a:solidFill>
                  <a:srgbClr val="FFFFFF"/>
                </a:solidFill>
                <a:latin typeface="Montserrat Classic Bold"/>
              </a:rPr>
              <a:t>THANK YOU!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591175"/>
            <a:ext cx="11854048" cy="66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Montserrat Italics"/>
              </a:rPr>
              <a:t>Slides, recording and resources coming soon</a:t>
            </a:r>
          </a:p>
        </p:txBody>
      </p:sp>
      <p:sp>
        <p:nvSpPr>
          <p:cNvPr id="8" name="Freeform 8"/>
          <p:cNvSpPr/>
          <p:nvPr/>
        </p:nvSpPr>
        <p:spPr>
          <a:xfrm>
            <a:off x="16529562" y="348548"/>
            <a:ext cx="1459476" cy="510381"/>
          </a:xfrm>
          <a:custGeom>
            <a:avLst/>
            <a:gdLst/>
            <a:ahLst/>
            <a:cxnLst/>
            <a:rect l="l" t="t" r="r" b="b"/>
            <a:pathLst>
              <a:path w="1459476" h="510381">
                <a:moveTo>
                  <a:pt x="0" y="0"/>
                </a:moveTo>
                <a:lnTo>
                  <a:pt x="1459476" y="0"/>
                </a:lnTo>
                <a:lnTo>
                  <a:pt x="1459476" y="510380"/>
                </a:lnTo>
                <a:lnTo>
                  <a:pt x="0" y="510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91" r="-5012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C39F7-F137-E64A-AE85-4A303F6E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3600450"/>
            <a:ext cx="13064490" cy="18002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00B050"/>
                </a:solidFill>
              </a:rPr>
              <a:t>Welcome to the Tenth  Annual San Diego Colorectal Cancer Roundtable </a:t>
            </a:r>
            <a:br>
              <a:rPr lang="en-US" sz="6000" dirty="0">
                <a:solidFill>
                  <a:srgbClr val="00B050"/>
                </a:solidFill>
              </a:rPr>
            </a:br>
            <a:r>
              <a:rPr lang="en-US" sz="6000" dirty="0">
                <a:solidFill>
                  <a:srgbClr val="00B050"/>
                </a:solidFill>
              </a:rPr>
              <a:t>10 years of Increasing Screening and Decreasing Incidence of Colorectal Cancer </a:t>
            </a: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B8CF5-1A8C-DF4E-A91F-27DE6FC6524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971800" y="6343650"/>
            <a:ext cx="12343860" cy="3617595"/>
          </a:xfrm>
        </p:spPr>
        <p:txBody>
          <a:bodyPr/>
          <a:lstStyle/>
          <a:p>
            <a:pPr algn="ctr"/>
            <a:r>
              <a:rPr lang="en-US" dirty="0"/>
              <a:t>Daniel S. Anderson MACP</a:t>
            </a:r>
          </a:p>
          <a:p>
            <a:pPr algn="ctr"/>
            <a:r>
              <a:rPr lang="en-US" dirty="0"/>
              <a:t>President Board of Directors (C4)</a:t>
            </a:r>
          </a:p>
          <a:p>
            <a:pPr algn="ctr"/>
            <a:r>
              <a:rPr lang="en-US" dirty="0"/>
              <a:t>February 27, 2024</a:t>
            </a:r>
          </a:p>
        </p:txBody>
      </p:sp>
    </p:spTree>
    <p:extLst>
      <p:ext uri="{BB962C8B-B14F-4D97-AF65-F5344CB8AC3E}">
        <p14:creationId xmlns:p14="http://schemas.microsoft.com/office/powerpoint/2010/main" val="2723969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4176000" y="228420"/>
            <a:ext cx="10800000" cy="677700"/>
          </a:xfrm>
          <a:prstGeom prst="rect">
            <a:avLst/>
          </a:prstGeom>
          <a:noFill/>
          <a:ln>
            <a:noFill/>
          </a:ln>
        </p:spPr>
        <p:txBody>
          <a:bodyPr lIns="135000" tIns="70200" rIns="135000" bIns="70200"/>
          <a:lstStyle/>
          <a:p>
            <a:r>
              <a:rPr lang="en-US" sz="1650" spc="-2">
                <a:solidFill>
                  <a:srgbClr val="000000"/>
                </a:solidFill>
                <a:latin typeface="Arial"/>
              </a:rPr>
              <a:t>Colorectal cancer statistics, 2023</a:t>
            </a:r>
          </a:p>
        </p:txBody>
      </p:sp>
      <p:sp>
        <p:nvSpPr>
          <p:cNvPr id="45" name="TextShape 2"/>
          <p:cNvSpPr txBox="1"/>
          <p:nvPr/>
        </p:nvSpPr>
        <p:spPr>
          <a:xfrm>
            <a:off x="2826000" y="8910000"/>
            <a:ext cx="12960000" cy="677700"/>
          </a:xfrm>
          <a:prstGeom prst="rect">
            <a:avLst/>
          </a:prstGeom>
          <a:noFill/>
          <a:ln>
            <a:noFill/>
          </a:ln>
        </p:spPr>
        <p:txBody>
          <a:bodyPr lIns="135000" tIns="67500" rIns="135000" bIns="67500"/>
          <a:lstStyle/>
          <a:p>
            <a:r>
              <a:rPr lang="en-US" sz="1200" b="1" spc="-2">
                <a:solidFill>
                  <a:srgbClr val="0054A6"/>
                </a:solidFill>
                <a:latin typeface="Arial"/>
              </a:rPr>
              <a:t>CA A Cancer J Clinicians, Volume: 73, Issue: 3, Pages: 233-254, First published: 01 March 2023, DOI: (10.3322/caac.21772) </a:t>
            </a:r>
            <a:endParaRPr lang="en-US" sz="1200" spc="-2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" name="Main graphic"/>
          <p:cNvPicPr/>
          <p:nvPr/>
        </p:nvPicPr>
        <p:blipFill>
          <a:blip r:embed="rId3"/>
          <a:stretch/>
        </p:blipFill>
        <p:spPr>
          <a:xfrm>
            <a:off x="2479186" y="667753"/>
            <a:ext cx="13522817" cy="94748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08611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3A467-B608-044C-BFFF-2FF82C767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98" y="-631656"/>
            <a:ext cx="16458948" cy="120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76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5F397-3912-D244-86EC-D1B5ED413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8" y="-198520"/>
            <a:ext cx="17819390" cy="1451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1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14E1416-6B36-4BC0-8373-FEB039C6C98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" y="0"/>
          <a:ext cx="18287999" cy="1028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2484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816C.tmp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utigerBold"/>
        <a:ea typeface="Arial"/>
        <a:cs typeface="Arial"/>
      </a:majorFont>
      <a:minorFont>
        <a:latin typeface="Frutiger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38A8"/>
          </a:buClr>
          <a:buSzTx/>
          <a:buFontTx/>
          <a:buNone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KeplerRegular" pitchFamily="2" charset="0"/>
            <a:ea typeface="Arial" pitchFamily="-107" charset="0"/>
            <a:cs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38A8"/>
          </a:buClr>
          <a:buSzTx/>
          <a:buFontTx/>
          <a:buNone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KeplerRegular" pitchFamily="2" charset="0"/>
            <a:ea typeface="Arial" pitchFamily="-107" charset="0"/>
            <a:cs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4 template presentation-wide screen" id="{5860EA72-EE91-3D4B-A372-72D8B1DC32BE}" vid="{F98DA7A4-8102-B74A-8D13-50BA4238B21C}"/>
    </a:ext>
  </a:extLst>
</a:theme>
</file>

<file path=ppt/theme/theme3.xml><?xml version="1.0" encoding="utf-8"?>
<a:theme xmlns:a="http://schemas.openxmlformats.org/drawingml/2006/main" name="healthyagingconference">
  <a:themeElements>
    <a:clrScheme name="Custom 5">
      <a:dk1>
        <a:srgbClr val="262626"/>
      </a:dk1>
      <a:lt1>
        <a:sysClr val="window" lastClr="FFFFFF"/>
      </a:lt1>
      <a:dk2>
        <a:srgbClr val="569BBE"/>
      </a:dk2>
      <a:lt2>
        <a:srgbClr val="FFFFFF"/>
      </a:lt2>
      <a:accent1>
        <a:srgbClr val="00245D"/>
      </a:accent1>
      <a:accent2>
        <a:srgbClr val="6A85BA"/>
      </a:accent2>
      <a:accent3>
        <a:srgbClr val="59B297"/>
      </a:accent3>
      <a:accent4>
        <a:srgbClr val="24ADAE"/>
      </a:accent4>
      <a:accent5>
        <a:srgbClr val="A1BF87"/>
      </a:accent5>
      <a:accent6>
        <a:srgbClr val="4D361E"/>
      </a:accent6>
      <a:hlink>
        <a:srgbClr val="003699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87620754-EC0C-1A44-9034-E0715697916A}" vid="{A1639DE3-D210-EF4D-B29C-5FA9E7EC0EA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ppt5322.tmp</Template>
  <TotalTime>46</TotalTime>
  <Words>2738</Words>
  <Application>Microsoft Office PowerPoint</Application>
  <PresentationFormat>Custom</PresentationFormat>
  <Paragraphs>338</Paragraphs>
  <Slides>49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73" baseType="lpstr">
      <vt:lpstr>MS PGothic</vt:lpstr>
      <vt:lpstr>Wingdings</vt:lpstr>
      <vt:lpstr>Poppins Italics</vt:lpstr>
      <vt:lpstr>Montserrat</vt:lpstr>
      <vt:lpstr>Poppins Bold</vt:lpstr>
      <vt:lpstr>Symbol</vt:lpstr>
      <vt:lpstr>FrutigerRoman</vt:lpstr>
      <vt:lpstr>Times New Roman</vt:lpstr>
      <vt:lpstr>Arial</vt:lpstr>
      <vt:lpstr>FrutigerBold</vt:lpstr>
      <vt:lpstr>MS PGothic</vt:lpstr>
      <vt:lpstr>Montserrat Classic Bold</vt:lpstr>
      <vt:lpstr>Poppins</vt:lpstr>
      <vt:lpstr>Montserrat Bold</vt:lpstr>
      <vt:lpstr>Montserrat Italics</vt:lpstr>
      <vt:lpstr>Century Gothic</vt:lpstr>
      <vt:lpstr>KeplerRegular</vt:lpstr>
      <vt:lpstr>Playlist Script</vt:lpstr>
      <vt:lpstr>Calibri</vt:lpstr>
      <vt:lpstr>Poppins Bold Italics</vt:lpstr>
      <vt:lpstr>Office Theme</vt:lpstr>
      <vt:lpstr>ppt816C.tmp</vt:lpstr>
      <vt:lpstr>healthyagingconference</vt:lpstr>
      <vt:lpstr>Worksheet</vt:lpstr>
      <vt:lpstr>PowerPoint Presentation</vt:lpstr>
      <vt:lpstr>PowerPoint Presentation</vt:lpstr>
      <vt:lpstr>PowerPoint Presentation</vt:lpstr>
      <vt:lpstr>PowerPoint Presentation</vt:lpstr>
      <vt:lpstr>Welcome to the Tenth  Annual San Diego Colorectal Cancer Roundtable  10 years of Increasing Screening and Decreasing Incidence of Colorectal Cancer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Overall Percent Change in CRC Incidence:  California, 1988 - 2019</vt:lpstr>
      <vt:lpstr>PowerPoint Presentation</vt:lpstr>
      <vt:lpstr>PowerPoint Presentation</vt:lpstr>
      <vt:lpstr>Overall Percent Change in CRC Mortality:  California, 1988 - 2019</vt:lpstr>
      <vt:lpstr>San Diego Compared To  California and the USA</vt:lpstr>
      <vt:lpstr>Cancer Statistics 2023 Estimated Deaths California</vt:lpstr>
      <vt:lpstr>How Well is San Diego Screening for Colorectal Cancer? </vt:lpstr>
      <vt:lpstr>California Screening Rates from OPA.GOV 2021 and 2022 Health Plans Rates</vt:lpstr>
      <vt:lpstr>California Screening Rates from OPA.GOV 2021 age 50 to 75  Medical Groups San Diego County</vt:lpstr>
      <vt:lpstr>California Screening Rates from OPA.GOV 2021 age 50-75 Medicare San Diego County</vt:lpstr>
      <vt:lpstr>PowerPoint Presentation</vt:lpstr>
      <vt:lpstr>PowerPoint Presentation</vt:lpstr>
      <vt:lpstr>PowerPoint Presentation</vt:lpstr>
      <vt:lpstr>The changing epidemiology of colorectal cancer: what’s going on and what can we do? </vt:lpstr>
      <vt:lpstr>The epidemiology of colorectal cancer (CRC) is changing, due to birth cohort effects</vt:lpstr>
      <vt:lpstr>Birth Cohort CRC</vt:lpstr>
      <vt:lpstr>Example changes: Age 50-59</vt:lpstr>
      <vt:lpstr>Changes are impacting who gets CRC</vt:lpstr>
      <vt:lpstr>Causes require more research</vt:lpstr>
      <vt:lpstr>What can we do now?</vt:lpstr>
      <vt:lpstr>Thank you!</vt:lpstr>
      <vt:lpstr>PowerPoint Presentation</vt:lpstr>
      <vt:lpstr>PowerPoint Presentation</vt:lpstr>
      <vt:lpstr>PowerPoint Presentation</vt:lpstr>
      <vt:lpstr>California Colorectal Cancer Coalition (C4) Advocacy Update C4 Grants Update Medi-Cal Expansion Update   </vt:lpstr>
      <vt:lpstr>Objectives</vt:lpstr>
      <vt:lpstr>California’s Efforts Which Have Reduced California’s Uninsured Rate</vt:lpstr>
      <vt:lpstr>California’s Efforts Which Reduced California’s Uninsured Rate</vt:lpstr>
      <vt:lpstr>Results of California’s Efforts to Decrease the Uninsured Population</vt:lpstr>
      <vt:lpstr>Adding Colorectal Cancer (CRC) Screening to the California Medi-Cal Managed Care Accountability Set </vt:lpstr>
      <vt:lpstr> Colorectal Cancer Screening Submitted for Addition in January    Made the Cut to be a Measure for Addition in April Discussed and Voted on in May </vt:lpstr>
      <vt:lpstr>Colorectal Cancer Screening Added to the CMS Adult Quality Core Measures Core Set in December 2021</vt:lpstr>
      <vt:lpstr>Next Steps</vt:lpstr>
      <vt:lpstr>C4 Grants Program Overview </vt:lpstr>
      <vt:lpstr> Breast &amp; Colorectal Cancer Screening Implementation Project (BCCSIP) – Cycle I </vt:lpstr>
      <vt:lpstr> Breast &amp; Colorectal Cancer Screening Implementation Project (BCCSIP)  Cycle II Funding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2024: 10th SD CRC Roundtable</dc:title>
  <dc:creator>Gomez, Maritza</dc:creator>
  <cp:lastModifiedBy>Gomez, Maritza</cp:lastModifiedBy>
  <cp:revision>8</cp:revision>
  <dcterms:created xsi:type="dcterms:W3CDTF">2006-08-16T00:00:00Z</dcterms:created>
  <dcterms:modified xsi:type="dcterms:W3CDTF">2024-03-04T21:12:22Z</dcterms:modified>
  <dc:identifier>DAF9j_9q6-w</dc:identifier>
</cp:coreProperties>
</file>